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23" r:id="rId5"/>
    <p:sldMasterId id="2147493536" r:id="rId6"/>
    <p:sldMasterId id="2147493550" r:id="rId7"/>
    <p:sldMasterId id="2147493563" r:id="rId8"/>
  </p:sldMasterIdLst>
  <p:notesMasterIdLst>
    <p:notesMasterId r:id="rId186"/>
  </p:notesMasterIdLst>
  <p:handoutMasterIdLst>
    <p:handoutMasterId r:id="rId187"/>
  </p:handoutMasterIdLst>
  <p:sldIdLst>
    <p:sldId id="330" r:id="rId9"/>
    <p:sldId id="540" r:id="rId10"/>
    <p:sldId id="541" r:id="rId11"/>
    <p:sldId id="468" r:id="rId12"/>
    <p:sldId id="301" r:id="rId13"/>
    <p:sldId id="471" r:id="rId14"/>
    <p:sldId id="422" r:id="rId15"/>
    <p:sldId id="423" r:id="rId16"/>
    <p:sldId id="479" r:id="rId17"/>
    <p:sldId id="485" r:id="rId18"/>
    <p:sldId id="472" r:id="rId19"/>
    <p:sldId id="482" r:id="rId20"/>
    <p:sldId id="257" r:id="rId21"/>
    <p:sldId id="261" r:id="rId22"/>
    <p:sldId id="478" r:id="rId23"/>
    <p:sldId id="480" r:id="rId24"/>
    <p:sldId id="262" r:id="rId25"/>
    <p:sldId id="265" r:id="rId26"/>
    <p:sldId id="263" r:id="rId27"/>
    <p:sldId id="486" r:id="rId28"/>
    <p:sldId id="487" r:id="rId29"/>
    <p:sldId id="499" r:id="rId30"/>
    <p:sldId id="491" r:id="rId31"/>
    <p:sldId id="264" r:id="rId32"/>
    <p:sldId id="322" r:id="rId33"/>
    <p:sldId id="266" r:id="rId34"/>
    <p:sldId id="415" r:id="rId35"/>
    <p:sldId id="323" r:id="rId36"/>
    <p:sldId id="398" r:id="rId37"/>
    <p:sldId id="419" r:id="rId38"/>
    <p:sldId id="417" r:id="rId39"/>
    <p:sldId id="416" r:id="rId40"/>
    <p:sldId id="498" r:id="rId41"/>
    <p:sldId id="494" r:id="rId42"/>
    <p:sldId id="496" r:id="rId43"/>
    <p:sldId id="500" r:id="rId44"/>
    <p:sldId id="497" r:id="rId45"/>
    <p:sldId id="501" r:id="rId46"/>
    <p:sldId id="268" r:id="rId47"/>
    <p:sldId id="269" r:id="rId48"/>
    <p:sldId id="270" r:id="rId49"/>
    <p:sldId id="271" r:id="rId50"/>
    <p:sldId id="414" r:id="rId51"/>
    <p:sldId id="275" r:id="rId52"/>
    <p:sldId id="327" r:id="rId53"/>
    <p:sldId id="273" r:id="rId54"/>
    <p:sldId id="329" r:id="rId55"/>
    <p:sldId id="542" r:id="rId56"/>
    <p:sldId id="331" r:id="rId57"/>
    <p:sldId id="332" r:id="rId58"/>
    <p:sldId id="420" r:id="rId59"/>
    <p:sldId id="267" r:id="rId60"/>
    <p:sldId id="490" r:id="rId61"/>
    <p:sldId id="489" r:id="rId62"/>
    <p:sldId id="548" r:id="rId63"/>
    <p:sldId id="549" r:id="rId64"/>
    <p:sldId id="531" r:id="rId65"/>
    <p:sldId id="282" r:id="rId66"/>
    <p:sldId id="504" r:id="rId67"/>
    <p:sldId id="505" r:id="rId68"/>
    <p:sldId id="506" r:id="rId69"/>
    <p:sldId id="507" r:id="rId70"/>
    <p:sldId id="508" r:id="rId71"/>
    <p:sldId id="544" r:id="rId72"/>
    <p:sldId id="283" r:id="rId73"/>
    <p:sldId id="545" r:id="rId74"/>
    <p:sldId id="424" r:id="rId75"/>
    <p:sldId id="290" r:id="rId76"/>
    <p:sldId id="291" r:id="rId77"/>
    <p:sldId id="425" r:id="rId78"/>
    <p:sldId id="295" r:id="rId79"/>
    <p:sldId id="426" r:id="rId80"/>
    <p:sldId id="297" r:id="rId81"/>
    <p:sldId id="296" r:id="rId82"/>
    <p:sldId id="396" r:id="rId83"/>
    <p:sldId id="407" r:id="rId84"/>
    <p:sldId id="427" r:id="rId85"/>
    <p:sldId id="300" r:id="rId86"/>
    <p:sldId id="408" r:id="rId87"/>
    <p:sldId id="433" r:id="rId88"/>
    <p:sldId id="546" r:id="rId89"/>
    <p:sldId id="547" r:id="rId90"/>
    <p:sldId id="429" r:id="rId91"/>
    <p:sldId id="432" r:id="rId92"/>
    <p:sldId id="519" r:id="rId93"/>
    <p:sldId id="400" r:id="rId94"/>
    <p:sldId id="428" r:id="rId95"/>
    <p:sldId id="401" r:id="rId96"/>
    <p:sldId id="402" r:id="rId97"/>
    <p:sldId id="520" r:id="rId98"/>
    <p:sldId id="521" r:id="rId99"/>
    <p:sldId id="522" r:id="rId100"/>
    <p:sldId id="411" r:id="rId101"/>
    <p:sldId id="576" r:id="rId102"/>
    <p:sldId id="550" r:id="rId103"/>
    <p:sldId id="258" r:id="rId104"/>
    <p:sldId id="259" r:id="rId105"/>
    <p:sldId id="260" r:id="rId106"/>
    <p:sldId id="551" r:id="rId107"/>
    <p:sldId id="374" r:id="rId108"/>
    <p:sldId id="552" r:id="rId109"/>
    <p:sldId id="375" r:id="rId110"/>
    <p:sldId id="553" r:id="rId111"/>
    <p:sldId id="466" r:id="rId112"/>
    <p:sldId id="376" r:id="rId113"/>
    <p:sldId id="377" r:id="rId114"/>
    <p:sldId id="378" r:id="rId115"/>
    <p:sldId id="379" r:id="rId116"/>
    <p:sldId id="473" r:id="rId117"/>
    <p:sldId id="383" r:id="rId118"/>
    <p:sldId id="457" r:id="rId119"/>
    <p:sldId id="384" r:id="rId120"/>
    <p:sldId id="385" r:id="rId121"/>
    <p:sldId id="386" r:id="rId122"/>
    <p:sldId id="456" r:id="rId123"/>
    <p:sldId id="389" r:id="rId124"/>
    <p:sldId id="390" r:id="rId125"/>
    <p:sldId id="391" r:id="rId126"/>
    <p:sldId id="554" r:id="rId127"/>
    <p:sldId id="392" r:id="rId128"/>
    <p:sldId id="474" r:id="rId129"/>
    <p:sldId id="393" r:id="rId130"/>
    <p:sldId id="394" r:id="rId131"/>
    <p:sldId id="395" r:id="rId132"/>
    <p:sldId id="460" r:id="rId133"/>
    <p:sldId id="555" r:id="rId134"/>
    <p:sldId id="399" r:id="rId135"/>
    <p:sldId id="556" r:id="rId136"/>
    <p:sldId id="557" r:id="rId137"/>
    <p:sldId id="397" r:id="rId138"/>
    <p:sldId id="558" r:id="rId139"/>
    <p:sldId id="475" r:id="rId140"/>
    <p:sldId id="464" r:id="rId141"/>
    <p:sldId id="559" r:id="rId142"/>
    <p:sldId id="403" r:id="rId143"/>
    <p:sldId id="461" r:id="rId144"/>
    <p:sldId id="404" r:id="rId145"/>
    <p:sldId id="462" r:id="rId146"/>
    <p:sldId id="405" r:id="rId147"/>
    <p:sldId id="560" r:id="rId148"/>
    <p:sldId id="406" r:id="rId149"/>
    <p:sldId id="476" r:id="rId150"/>
    <p:sldId id="477" r:id="rId151"/>
    <p:sldId id="561" r:id="rId152"/>
    <p:sldId id="562" r:id="rId153"/>
    <p:sldId id="418" r:id="rId154"/>
    <p:sldId id="563" r:id="rId155"/>
    <p:sldId id="564" r:id="rId156"/>
    <p:sldId id="565" r:id="rId157"/>
    <p:sldId id="566" r:id="rId158"/>
    <p:sldId id="470" r:id="rId159"/>
    <p:sldId id="438" r:id="rId160"/>
    <p:sldId id="567" r:id="rId161"/>
    <p:sldId id="409" r:id="rId162"/>
    <p:sldId id="410" r:id="rId163"/>
    <p:sldId id="463" r:id="rId164"/>
    <p:sldId id="568" r:id="rId165"/>
    <p:sldId id="444" r:id="rId166"/>
    <p:sldId id="569" r:id="rId167"/>
    <p:sldId id="570" r:id="rId168"/>
    <p:sldId id="571" r:id="rId169"/>
    <p:sldId id="481" r:id="rId170"/>
    <p:sldId id="572" r:id="rId171"/>
    <p:sldId id="439" r:id="rId172"/>
    <p:sldId id="440" r:id="rId173"/>
    <p:sldId id="441" r:id="rId174"/>
    <p:sldId id="442" r:id="rId175"/>
    <p:sldId id="443" r:id="rId176"/>
    <p:sldId id="488" r:id="rId177"/>
    <p:sldId id="287" r:id="rId178"/>
    <p:sldId id="289" r:id="rId179"/>
    <p:sldId id="573" r:id="rId180"/>
    <p:sldId id="293" r:id="rId181"/>
    <p:sldId id="574" r:id="rId182"/>
    <p:sldId id="575" r:id="rId183"/>
    <p:sldId id="483" r:id="rId184"/>
    <p:sldId id="484" r:id="rId18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EB3A7B-B7A0-164C-934E-DC2A2DA3C5D6}" v="78" dt="2020-03-13T11:28:17.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96"/>
    <p:restoredTop sz="94694"/>
  </p:normalViewPr>
  <p:slideViewPr>
    <p:cSldViewPr snapToObjects="1">
      <p:cViewPr varScale="1">
        <p:scale>
          <a:sx n="161" d="100"/>
          <a:sy n="161" d="100"/>
        </p:scale>
        <p:origin x="328" y="200"/>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tableStyles" Target="tableStyles.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microsoft.com/office/2015/10/relationships/revisionInfo" Target="revisionInfo.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3.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0" Type="http://schemas.openxmlformats.org/officeDocument/2006/relationships/theme" Target="theme/theme1.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1.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notesMaster" Target="notesMasters/notesMaster1.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handoutMaster" Target="handoutMasters/handoutMaster1.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3/10/20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3/10/20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11</a:t>
            </a:fld>
            <a:endParaRPr lang="en-US" altLang="en-US"/>
          </a:p>
        </p:txBody>
      </p:sp>
    </p:spTree>
    <p:extLst>
      <p:ext uri="{BB962C8B-B14F-4D97-AF65-F5344CB8AC3E}">
        <p14:creationId xmlns:p14="http://schemas.microsoft.com/office/powerpoint/2010/main" val="19381810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0402EBD-777A-45F4-A9AA-52F03ED2D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5F968CE-F6FF-4CED-94A9-00566844FE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2334D0CF-9B22-444E-A3F0-18F7E9078A56}"/>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B404EF08-C6D8-484E-AFE8-0BA734A984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4677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57E955D6-1E16-433E-9194-2333F78BE2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26CC50B-8FAD-4D33-8391-420715DEDE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8307" name="Rectangle 2">
            <a:extLst>
              <a:ext uri="{FF2B5EF4-FFF2-40B4-BE49-F238E27FC236}">
                <a16:creationId xmlns:a16="http://schemas.microsoft.com/office/drawing/2014/main" id="{CF306EA8-2897-4433-AD0D-11A436164361}"/>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13AF8A81-2898-460E-AED6-6188640045A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87109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408D9C4-91DB-4FE4-84C3-5C7896CCA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322C84-C376-4161-859E-A4DC1240E90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0355" name="Rectangle 2">
            <a:extLst>
              <a:ext uri="{FF2B5EF4-FFF2-40B4-BE49-F238E27FC236}">
                <a16:creationId xmlns:a16="http://schemas.microsoft.com/office/drawing/2014/main" id="{14299220-01FB-406B-A244-D2D93038F60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CE99690-01F7-44E1-BCA3-625D1CE7CC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667824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1BF28AF8-9B2D-4963-86D2-BBEBC97D6D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4765B5E-7FCE-4A95-AFC7-1258CDB9992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6915" name="Rectangle 2">
            <a:extLst>
              <a:ext uri="{FF2B5EF4-FFF2-40B4-BE49-F238E27FC236}">
                <a16:creationId xmlns:a16="http://schemas.microsoft.com/office/drawing/2014/main" id="{3BFDE343-20E1-47B3-8D0E-FE9DF029339F}"/>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476F0EE-68F0-4A04-B2D0-73ED070621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57862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3AFFCCFA-DDE9-4F4E-A788-CA5BCE2E2E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DC4CD3-6DE8-4686-AD16-4E26FCFC433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6675" name="Rectangle 2">
            <a:extLst>
              <a:ext uri="{FF2B5EF4-FFF2-40B4-BE49-F238E27FC236}">
                <a16:creationId xmlns:a16="http://schemas.microsoft.com/office/drawing/2014/main" id="{9699B6E0-A445-4B45-9278-2545447B8E93}"/>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F353D383-67CA-44CB-B1B7-43F631DE3D4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37432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6E715F6D-EDE3-4CBA-A4E7-6FBBB9A188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4D86FF0-EA45-431A-B4ED-5B4906D8D5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8723" name="Rectangle 2">
            <a:extLst>
              <a:ext uri="{FF2B5EF4-FFF2-40B4-BE49-F238E27FC236}">
                <a16:creationId xmlns:a16="http://schemas.microsoft.com/office/drawing/2014/main" id="{329117D3-AEFF-426A-A086-DBE96BDB3C14}"/>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3D49DC2F-BB2D-4854-A063-94EA7F0A551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94965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65F8ED12-1F10-41AA-9992-D756E4053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4B4505-3416-491B-B96C-EE3A6F4545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0771" name="Rectangle 2">
            <a:extLst>
              <a:ext uri="{FF2B5EF4-FFF2-40B4-BE49-F238E27FC236}">
                <a16:creationId xmlns:a16="http://schemas.microsoft.com/office/drawing/2014/main" id="{8352646E-5466-425B-ADF2-1387E1109367}"/>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8848AD29-D92D-4A2C-8EFF-5BA409BED4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1912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8CFBC741-2409-494A-BE5C-7A905943BD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EBB4874-BD33-43F2-9015-33DF21651A4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2819" name="Rectangle 2">
            <a:extLst>
              <a:ext uri="{FF2B5EF4-FFF2-40B4-BE49-F238E27FC236}">
                <a16:creationId xmlns:a16="http://schemas.microsoft.com/office/drawing/2014/main" id="{77C095CC-F85A-411E-8193-74D65764B701}"/>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F57A69B8-4ED4-4391-B219-A3E1E53535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93618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E9CF2D4B-BB41-4166-AA6F-800D48DDB3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606BE4-717E-4DC8-B5C1-7F12036B30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4867" name="Rectangle 2">
            <a:extLst>
              <a:ext uri="{FF2B5EF4-FFF2-40B4-BE49-F238E27FC236}">
                <a16:creationId xmlns:a16="http://schemas.microsoft.com/office/drawing/2014/main" id="{943988F1-8CCD-4423-ADEA-EE27467A20E8}"/>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935F7A5C-A8FC-42C8-84EF-01AB49558A6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95945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A98457CC-CD21-4950-ADC1-9F07C34C78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A775874-C364-4819-ABC7-B26CA5CB0BC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9027" name="Rectangle 2">
            <a:extLst>
              <a:ext uri="{FF2B5EF4-FFF2-40B4-BE49-F238E27FC236}">
                <a16:creationId xmlns:a16="http://schemas.microsoft.com/office/drawing/2014/main" id="{5EC7651E-37C6-475C-80C2-FB2E30F4B6DC}"/>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B4EA38A9-42B8-42A9-80B4-57A2842D11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586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46392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3E9F8E0A-31AF-4550-99AF-F6ACD37848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1F3DC61-72D0-447C-9604-DA005C9FAB6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3123" name="Rectangle 2">
            <a:extLst>
              <a:ext uri="{FF2B5EF4-FFF2-40B4-BE49-F238E27FC236}">
                <a16:creationId xmlns:a16="http://schemas.microsoft.com/office/drawing/2014/main" id="{01FA67DC-E54E-43FA-A446-E365A193EA18}"/>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ECAAD1DB-84C8-4E92-9664-3152ED2DBA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659483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14250C76-5A41-41A6-9F64-BD035624F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840F000-C73D-4ACD-B54C-DF85DB6667B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7219" name="Rectangle 2">
            <a:extLst>
              <a:ext uri="{FF2B5EF4-FFF2-40B4-BE49-F238E27FC236}">
                <a16:creationId xmlns:a16="http://schemas.microsoft.com/office/drawing/2014/main" id="{81839CBE-B6C9-4C85-A4ED-F661436351D5}"/>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9D949175-6A3E-49A2-B576-618366C00F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942775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39B1855-FA9B-49AA-B1B9-AAD396462A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E630686-68A7-4E46-A2CB-F48F10E2B82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1315" name="Rectangle 2">
            <a:extLst>
              <a:ext uri="{FF2B5EF4-FFF2-40B4-BE49-F238E27FC236}">
                <a16:creationId xmlns:a16="http://schemas.microsoft.com/office/drawing/2014/main" id="{CE40751C-716B-471D-BC42-5B3CB5FE7103}"/>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D5099556-5B6D-4807-B527-282E418329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0437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D812FE43-B2B0-4A6C-BEE4-BAB61D065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F53242-7D52-4A78-BA66-65D5331FC0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5411" name="Rectangle 2">
            <a:extLst>
              <a:ext uri="{FF2B5EF4-FFF2-40B4-BE49-F238E27FC236}">
                <a16:creationId xmlns:a16="http://schemas.microsoft.com/office/drawing/2014/main" id="{ABBDBB3B-87B5-4D98-AE8E-A0F7A424FEDD}"/>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206E7764-3C7E-4C19-A685-94877BD876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7834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2622EC24-2FAA-4CEF-B782-D1C717254B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32E8E52-B663-4617-8E1A-0A8BC4524EB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459" name="Rectangle 2">
            <a:extLst>
              <a:ext uri="{FF2B5EF4-FFF2-40B4-BE49-F238E27FC236}">
                <a16:creationId xmlns:a16="http://schemas.microsoft.com/office/drawing/2014/main" id="{05D854B5-142B-4A0D-AE21-9851969074E0}"/>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B2606FDE-9E19-4C98-8330-1147A2D750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2073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904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56865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1C1863A-3A8E-4A7B-8235-1E30E2BDA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AC76D43-C1DE-4C6B-81D5-24472C4FEB7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A0F9374B-7F70-43D7-BB41-021AA7A534FF}"/>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BF337D5-71DF-4FE0-84E3-597CCE8B6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9211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6EEADBB4-10F9-4DF9-AA23-2602B1E168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AF9A82-DABB-4882-8E9E-D2F27043EE1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2D9DC4ED-F32B-41AC-9079-8643E07E58A1}"/>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6AC17D1-5875-40AE-A6A7-F9DF2FEF0F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8632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302605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811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2000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158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93404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DD59509B-1E67-40A2-8C0D-56F59CA23775}"/>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F90B1745-F8AA-42F1-A69F-AB4A7969EB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Where is FTL stored?  How is it reconstructed on system startup? </a:t>
            </a:r>
          </a:p>
          <a:p>
            <a:r>
              <a:rPr lang="en-US" altLang="en-US">
                <a:latin typeface="Times New Roman" panose="02020603050405020304" pitchFamily="18" charset="0"/>
              </a:rPr>
              <a:t>How to track number of erases per block (extra storage per block)</a:t>
            </a:r>
          </a:p>
        </p:txBody>
      </p:sp>
      <p:sp>
        <p:nvSpPr>
          <p:cNvPr id="45060" name="Slide Number Placeholder 3">
            <a:extLst>
              <a:ext uri="{FF2B5EF4-FFF2-40B4-BE49-F238E27FC236}">
                <a16:creationId xmlns:a16="http://schemas.microsoft.com/office/drawing/2014/main" id="{273EC31C-439C-46F6-BC7F-647B26103D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D24BB8-FD48-479F-B806-2D149D6EDED2}"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6628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39BA7D76-01A0-44F2-89B1-63E0F21140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BE9A65A-C6A6-437E-860D-28B578E0FA9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F7F0E3D2-8D1D-4E9E-86ED-3DCB13525BA7}"/>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1A6E11A-8162-4AD6-A68A-F876C2FC20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3353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FFFBFD61-D515-4C27-BC04-B6726E8461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33FC15-B3FD-4131-A17E-3B00DAFF8E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70C77BC8-D78A-45A5-8E34-399D70521314}"/>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155EB5F-C6B8-4100-A62C-D800041D9A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4971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E02A4683-3128-4DFE-A149-AF7747B87A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321C362-86F0-45B3-B087-EB55DFF280B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FC8EAC48-4371-407E-BAE5-E8D5CF0E6F9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23BF492-B734-4B57-92DB-E4DE382AEB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8301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958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4984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0A35225-5E7D-47C9-941A-D0770BC587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A698D4-1384-4BA5-B733-041EDF45F7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6A4FBC79-C959-4D88-9209-626C6B4181E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53DB9E80-8D28-41EF-86B7-F9C1B49EE8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9331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F65BE21-C91A-4A31-B1FB-B8E99A772A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472180-291D-4D38-BFEA-8EB6CB704FC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5C88F20-F4BE-468E-B651-F417A34B4D3E}"/>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388756E-060E-48EC-86E0-7EF60BB005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3401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60FB065A-78BE-4E84-93B0-7AB5724FDA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F4AF67-0335-4117-B131-93E2956BE666}"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3C7BBB92-162F-46EB-B3B3-A6DC9ECF2339}"/>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6438A58-9EBA-4315-9C87-584150C80E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1998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30EBD12-8697-40B0-A3F2-4C4F89674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7BF2B6-781A-4AC8-93AC-C210D514729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87B9E07E-8C5A-4C76-B1D6-CD8E1136C587}"/>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AFB2F9B7-1DD0-43BC-9F80-EFD00F7EA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003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53B6529-72A3-40F6-9F9D-1075C76843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9E53A6-478E-4DAC-B297-8D53FE5E195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ECA636FD-8B00-4ED2-A13D-4F1D5B14448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0819B8F5-B510-40C9-8DB4-23A4170413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316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E41EE66D-62D7-453A-87D5-FE8A75E92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6C03B5-2387-48FE-8BB1-EACBDB08A9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D4C4F2F8-6CFA-4EAB-B0CF-719E4D37675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81E986B0-8B7A-4245-A70E-2F2D1E576F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1174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7EA2393-26EC-4042-A04A-DD5C8A3191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89C9F-2B93-46E3-AAB6-6791B4207C05}"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006D4976-F940-41DF-BB71-CC254D641B54}"/>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E986CEB9-868E-405F-9367-6C020CB32B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9893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2291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35830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57</a:t>
            </a:fld>
            <a:endParaRPr lang="en-US" altLang="en-US"/>
          </a:p>
        </p:txBody>
      </p:sp>
    </p:spTree>
    <p:extLst>
      <p:ext uri="{BB962C8B-B14F-4D97-AF65-F5344CB8AC3E}">
        <p14:creationId xmlns:p14="http://schemas.microsoft.com/office/powerpoint/2010/main" val="749674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49603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1169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7318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05416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5</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3299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2596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2883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8591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90187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0382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8BC8F74-5338-4D8C-9492-03A34375EF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91F6D00-35F2-4B2B-8113-369B74D92DAB}"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60F81C1A-4945-4A61-BFAE-5BB6BAE73D4A}"/>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A55348B0-634F-4915-A069-EA540582EB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862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30954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782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090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6</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994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793769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6455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87244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97A0F60-CAAE-44B0-BFC7-D2B5A2AD8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887AF91-D497-4A2A-9CF7-83341342ED4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5DFFDEC-6CD5-4870-B34B-50D2844EE412}"/>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9FD080F3-D25F-4C23-81CF-DA77256DD1A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6959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7632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CFB7107-1C42-472A-9833-6940DF386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A762164-D93F-4E35-B0AE-B1934AD126B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11D1397A-8E5F-4649-BED7-5E5A8D0FC2A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7F5DD1DF-B9FD-494B-A0D4-6579635A743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03740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9582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5823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6976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314091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16474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984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9979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6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05414BF-A812-43BB-9D8F-B7D74E967B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E3E7743-31B1-4691-9E91-5BA74FD0DB5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1CA2EACE-7817-405D-8E26-786659F87C1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5A893CB-7BEF-4C84-ABB4-CD6B7DADDA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669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9145523-6817-433F-88BD-678AA35B3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B770F2-308C-4A9B-A23B-435D5915A2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D06FA43-FDA7-4E8F-B43E-9AF6CC94E47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0DDF17D-ADEA-4E9A-8EF4-876D073C238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10444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7638FD7-C90F-4071-A7EF-2DB2E11D1A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089E59-5288-4760-A9A0-62E5B0DA7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4B5762A4-1CBF-4ACA-894E-C405911D454D}"/>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930EC58-BDEE-4554-BC64-E193B9C513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9221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6E82F3B-31B3-4FE7-B569-08C987FD01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205355E-C95C-4955-9542-AA99986381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85800415-5BE2-4338-B010-B68BD2AAC34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00A8043-F678-4A90-AA22-1BB70F9D0F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69121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58565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4162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6251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8209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712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1156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9244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CAAB1F8-3C5C-4084-A416-14E9E398E9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C4551E-79EF-4EB9-AD43-3F871E5412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369A3B3B-201F-46B2-893A-1D73404CC3E5}"/>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E7B5ED3-04B5-4709-AF58-E2F75988636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8649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73D0620-18CE-4EEB-A483-FFFC64065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7FAE17A-5850-47AF-BD6B-4A77A4F66E3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48144288-3E3C-4038-A8FA-43B30A32AE1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F3DFC066-7CD4-4D10-9316-DA455148358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29111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E72A0C0-9D16-4634-931D-4AD6D20FC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2548EB7-031F-4272-92F5-040B035B7FE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4DEAFBB-2AE6-4997-9687-F5319EE462B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A1C9B7B-4954-4D5E-A074-28106B1F48E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95526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35C9500-8870-48AB-A892-FABBAC0E64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8668EFA-2A36-4BA4-8C6A-A22A5F4C684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36CB7810-C4D8-4500-887F-593BB66BEB1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4FD67AC-AE93-4534-8FCF-300F36E2D8F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382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ED77D39-C4CF-42B1-B7BC-62CF52564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9FDF64C-DC3E-4F2B-8DB0-0516B4714C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BC632CD1-158A-493F-AF7B-4891B758C85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E64ACB8-363D-46E8-A50B-4C95ED8F0EA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030616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D44F4CC-759D-40DB-AE6E-F4B7580A1B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3B433C4-8C6D-4550-9B55-7CB9502FDA2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6563" name="Rectangle 2">
            <a:extLst>
              <a:ext uri="{FF2B5EF4-FFF2-40B4-BE49-F238E27FC236}">
                <a16:creationId xmlns:a16="http://schemas.microsoft.com/office/drawing/2014/main" id="{25DCC2B8-3380-45BC-846B-5D74265D5F5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70E39F4-F62D-4B49-8B23-A17F440862BA}"/>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719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9</a:t>
            </a:fld>
            <a:endParaRPr lang="en-US" altLang="en-US"/>
          </a:p>
        </p:txBody>
      </p:sp>
    </p:spTree>
    <p:extLst>
      <p:ext uri="{BB962C8B-B14F-4D97-AF65-F5344CB8AC3E}">
        <p14:creationId xmlns:p14="http://schemas.microsoft.com/office/powerpoint/2010/main" val="774847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25EFA79-6B40-4BAE-B465-FC627633F7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6E6AB2-C815-41CC-805B-FD057B97D4D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47E3AA64-1A35-415F-B004-A48FD2B00BF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4D541752-A539-4B8E-81F4-0B6B3976FD0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88244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DDBA4B5E-E521-489C-981D-4650B86DDD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AA8164C-E56D-453B-8BF0-F91DB4DDE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AAD55101-E206-4D39-AEBA-2F57F10F03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86B736B-70D5-4868-BF05-18C87C317BB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52848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5017605-FDBE-4B46-A5B0-72CDB0CBA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5E13A8B-1D51-4621-9E0E-B95B3008146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53446CE3-7C83-40D6-AB55-C1D99AE74579}"/>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BA71277-192D-417C-A3A5-329F395CDAE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58918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558C610-88D3-4504-B5AF-9FABE55A81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1712E8D-A9B1-4AED-8842-7A8211E2CD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71746E2E-0D20-42D1-8310-E28C6FD505A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D18663B-7759-40DD-A3E6-23CBF1E594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1700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B4337770-7844-4A04-83EA-35523F563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3F081B9-7F72-419C-A546-4D65D98C6F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D853E449-0813-43CB-BEC0-AF0E683C35CC}"/>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32E0DD41-D9FE-4417-B62C-673DF5F63F6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87534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DD3C0E97-452C-487F-AF1E-2E66B472B920}"/>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946EDC-FA4E-4215-A1CA-23FE0BF9B06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7333D96-9AC0-4079-88ED-43D75263FFA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B00B03B5-F5F8-4980-8324-22A10213D3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32303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2521F39-8E8C-4231-AE56-7CC7368F8A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66CC6A-D7F8-4FC1-AE4A-34B30201E9C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F08163B5-2A72-4445-89C6-6B3810EE02E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31FA53B-7A9B-429A-8F1F-8663E9A593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77540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4F6718A-909C-43DD-B7BA-BAAEBC8B4B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48FDF21-D105-4B87-9279-FCE45DD57D1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2">
            <a:extLst>
              <a:ext uri="{FF2B5EF4-FFF2-40B4-BE49-F238E27FC236}">
                <a16:creationId xmlns:a16="http://schemas.microsoft.com/office/drawing/2014/main" id="{793B07E5-AD8E-4B5F-85FA-E147EBD6187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552E5FA-AB31-4F5E-84F2-0C6CE157B5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90644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6C052F9-20D6-43DD-AB9C-CAF599A60AC1}"/>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E1FF5AD-5CB1-4E7B-98A0-95B41459EA8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2">
            <a:extLst>
              <a:ext uri="{FF2B5EF4-FFF2-40B4-BE49-F238E27FC236}">
                <a16:creationId xmlns:a16="http://schemas.microsoft.com/office/drawing/2014/main" id="{27875C20-7615-45E5-B268-B2C1DF928376}"/>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909B40E-5D7C-4E79-A645-879ECEBA2FB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80576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23F42997-C7B2-4A11-8D56-D64E82765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A359A90-A8B8-4F81-831A-3BCF90C6284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2">
            <a:extLst>
              <a:ext uri="{FF2B5EF4-FFF2-40B4-BE49-F238E27FC236}">
                <a16:creationId xmlns:a16="http://schemas.microsoft.com/office/drawing/2014/main" id="{323C353F-E845-4930-8E04-7049E6D31C5A}"/>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761ECED8-F4EF-4111-B87C-934BF9E834E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46112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4216267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F6E02B4-FEBB-4677-90E6-EEA8EFB817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EC8FF7E-76D9-4C86-97F5-34ED9D16B54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2B5FBC03-FF2A-40FE-837B-A50CB360FE0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E6F0AC2-D159-40A6-BF2F-38107750335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62761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8BE9332-730C-4FD9-BFB5-D6C420F4B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5473FF8-80CA-4070-986D-4E58807A6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7B86C939-0C4A-4142-A475-155827AA172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2FE7FF8-2BA0-4331-9004-C859D03D890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4536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83D08ED-0EA7-4108-B0A7-C2ADB06175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B751FF-3195-43B6-8E87-B76E2297E6E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9D628FF2-38BC-476A-A0BE-379815531F7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9E66156D-6842-4190-9FCA-9766AB06513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04226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0371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033F2F0B-3D32-4F7E-9E17-2E8B00BE4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5F08DC1-4A5C-4322-A9F0-9E8F56CF9C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160667B7-80E8-4E66-977F-5026ED531D63}"/>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829FD5EA-03DA-4211-82DF-DA79B7ED814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87378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153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B96CA27-CBE5-4166-9BF4-36E362E54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A3C6EC8-1D33-4B8E-817E-CBF5E0DE35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CC4017F4-E002-4153-9222-10ED03C30625}"/>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BCC7E51B-1BCE-49F8-9239-7BC2D2CE1D0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14082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1670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306508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DAB93DE7-0ED2-4CE7-A5E1-8D6C95DBD2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7EF9427-D3A4-4518-985D-85F08FD6F8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1" name="Rectangle 2">
            <a:extLst>
              <a:ext uri="{FF2B5EF4-FFF2-40B4-BE49-F238E27FC236}">
                <a16:creationId xmlns:a16="http://schemas.microsoft.com/office/drawing/2014/main" id="{6B70B1CD-DD6A-46DA-B98F-EE4E3266ED6F}"/>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30BC4519-883E-486A-A509-B3661107AB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2813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6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185560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594761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265795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834623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11901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09106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6868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6732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51887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451358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38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766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017803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8847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699025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0365221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975745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7075066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66172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3/10/20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452961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7176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11571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942602267"/>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9751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574569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20078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261598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530986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013791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3/10/20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8550030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10489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418103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237328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5365252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536959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2792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104000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558923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102170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3/10/20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6314016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840813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25809251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72968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40293564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12763119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0158526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29608135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866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3/10/20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501074531"/>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155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2.jpe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79" r:id="rId7"/>
    <p:sldLayoutId id="21474934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384517"/>
      </p:ext>
    </p:extLst>
  </p:cSld>
  <p:clrMap bg1="lt1" tx1="dk1" bg2="lt2" tx2="dk2" accent1="accent1" accent2="accent2" accent3="accent3" accent4="accent4" accent5="accent5" accent6="accent6" hlink="hlink" folHlink="folHlink"/>
  <p:sldLayoutIdLst>
    <p:sldLayoutId id="2147493524" r:id="rId1"/>
    <p:sldLayoutId id="2147493525" r:id="rId2"/>
    <p:sldLayoutId id="2147493526" r:id="rId3"/>
    <p:sldLayoutId id="2147493527" r:id="rId4"/>
    <p:sldLayoutId id="2147493528" r:id="rId5"/>
    <p:sldLayoutId id="2147493529" r:id="rId6"/>
    <p:sldLayoutId id="2147493530" r:id="rId7"/>
    <p:sldLayoutId id="2147493531" r:id="rId8"/>
    <p:sldLayoutId id="2147493532" r:id="rId9"/>
    <p:sldLayoutId id="2147493533" r:id="rId10"/>
    <p:sldLayoutId id="2147493534" r:id="rId11"/>
    <p:sldLayoutId id="214749353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36158"/>
      </p:ext>
    </p:extLst>
  </p:cSld>
  <p:clrMap bg1="lt1" tx1="dk1" bg2="lt2" tx2="dk2" accent1="accent1" accent2="accent2" accent3="accent3" accent4="accent4" accent5="accent5" accent6="accent6" hlink="hlink" folHlink="folHlink"/>
  <p:sldLayoutIdLst>
    <p:sldLayoutId id="2147493537" r:id="rId1"/>
    <p:sldLayoutId id="2147493538" r:id="rId2"/>
    <p:sldLayoutId id="2147493539" r:id="rId3"/>
    <p:sldLayoutId id="2147493540" r:id="rId4"/>
    <p:sldLayoutId id="2147493541" r:id="rId5"/>
    <p:sldLayoutId id="2147493542" r:id="rId6"/>
    <p:sldLayoutId id="2147493543" r:id="rId7"/>
    <p:sldLayoutId id="2147493544" r:id="rId8"/>
    <p:sldLayoutId id="2147493545" r:id="rId9"/>
    <p:sldLayoutId id="2147493546" r:id="rId10"/>
    <p:sldLayoutId id="2147493547" r:id="rId11"/>
    <p:sldLayoutId id="2147493548" r:id="rId12"/>
    <p:sldLayoutId id="2147493549"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636074"/>
      </p:ext>
    </p:extLst>
  </p:cSld>
  <p:clrMap bg1="lt1" tx1="dk1" bg2="lt2" tx2="dk2" accent1="accent1" accent2="accent2" accent3="accent3" accent4="accent4" accent5="accent5" accent6="accent6" hlink="hlink" folHlink="folHlink"/>
  <p:sldLayoutIdLst>
    <p:sldLayoutId id="2147493551" r:id="rId1"/>
    <p:sldLayoutId id="2147493552" r:id="rId2"/>
    <p:sldLayoutId id="2147493553" r:id="rId3"/>
    <p:sldLayoutId id="2147493554" r:id="rId4"/>
    <p:sldLayoutId id="2147493555" r:id="rId5"/>
    <p:sldLayoutId id="2147493556" r:id="rId6"/>
    <p:sldLayoutId id="2147493557" r:id="rId7"/>
    <p:sldLayoutId id="2147493558" r:id="rId8"/>
    <p:sldLayoutId id="2147493559" r:id="rId9"/>
    <p:sldLayoutId id="2147493560" r:id="rId10"/>
    <p:sldLayoutId id="2147493561" r:id="rId11"/>
    <p:sldLayoutId id="214749356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5"/>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26483"/>
      </p:ext>
    </p:extLst>
  </p:cSld>
  <p:clrMap bg1="lt1" tx1="dk1" bg2="lt2" tx2="dk2" accent1="accent1" accent2="accent2" accent3="accent3" accent4="accent4" accent5="accent5" accent6="accent6" hlink="hlink" folHlink="folHlink"/>
  <p:sldLayoutIdLst>
    <p:sldLayoutId id="2147493564" r:id="rId1"/>
    <p:sldLayoutId id="2147493565" r:id="rId2"/>
    <p:sldLayoutId id="2147493566" r:id="rId3"/>
    <p:sldLayoutId id="2147493567" r:id="rId4"/>
    <p:sldLayoutId id="2147493568" r:id="rId5"/>
    <p:sldLayoutId id="2147493569" r:id="rId6"/>
    <p:sldLayoutId id="2147493570" r:id="rId7"/>
    <p:sldLayoutId id="2147493571" r:id="rId8"/>
    <p:sldLayoutId id="2147493572" r:id="rId9"/>
    <p:sldLayoutId id="2147493573" r:id="rId10"/>
    <p:sldLayoutId id="2147493574" r:id="rId11"/>
    <p:sldLayoutId id="2147493575" r:id="rId12"/>
    <p:sldLayoutId id="2147493576"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0.xml"/><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47.xml"/><Relationship Id="rId4" Type="http://schemas.openxmlformats.org/officeDocument/2006/relationships/image" Target="../media/image75.svg"/></Relationships>
</file>

<file path=ppt/slides/_rels/slide10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6.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70.xml"/><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1.xml"/><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72.xml"/><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4.xml"/><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77.xml"/><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8.xml"/><Relationship Id="rId1" Type="http://schemas.openxmlformats.org/officeDocument/2006/relationships/slideLayout" Target="../slideLayouts/slideLayout47.xml"/><Relationship Id="rId4" Type="http://schemas.openxmlformats.org/officeDocument/2006/relationships/image" Target="../media/image78.emf"/></Relationships>
</file>

<file path=ppt/slides/_rels/slide12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4.emf"/><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47.xml"/></Relationships>
</file>

<file path=ppt/slides/_rels/slide12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0.xml"/><Relationship Id="rId1" Type="http://schemas.openxmlformats.org/officeDocument/2006/relationships/slideLayout" Target="../slideLayouts/slideLayout47.xml"/><Relationship Id="rId4" Type="http://schemas.openxmlformats.org/officeDocument/2006/relationships/image" Target="../media/image86.emf"/></Relationships>
</file>

<file path=ppt/slides/_rels/slide12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81.xml"/><Relationship Id="rId1" Type="http://schemas.openxmlformats.org/officeDocument/2006/relationships/slideLayout" Target="../slideLayouts/slideLayout47.xml"/><Relationship Id="rId4" Type="http://schemas.openxmlformats.org/officeDocument/2006/relationships/image" Target="../media/image86.emf"/></Relationships>
</file>

<file path=ppt/slides/_rels/slide12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82.xml"/><Relationship Id="rId1" Type="http://schemas.openxmlformats.org/officeDocument/2006/relationships/slideLayout" Target="../slideLayouts/slideLayout47.xml"/><Relationship Id="rId4" Type="http://schemas.openxmlformats.org/officeDocument/2006/relationships/image" Target="../media/image87.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7.xml"/><Relationship Id="rId1" Type="http://schemas.openxmlformats.org/officeDocument/2006/relationships/vmlDrawing" Target="../drawings/vmlDrawing1.vml"/><Relationship Id="rId6" Type="http://schemas.openxmlformats.org/officeDocument/2006/relationships/image" Target="../media/image90.png"/><Relationship Id="rId5" Type="http://schemas.openxmlformats.org/officeDocument/2006/relationships/image" Target="../media/image89.wmf"/><Relationship Id="rId4" Type="http://schemas.openxmlformats.org/officeDocument/2006/relationships/oleObject" Target="../embeddings/oleObject1.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90.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13.sv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7.xml"/></Relationships>
</file>

<file path=ppt/slides/_rels/slide14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92.xml"/><Relationship Id="rId1" Type="http://schemas.openxmlformats.org/officeDocument/2006/relationships/slideLayout" Target="../slideLayouts/slideLayout47.xml"/><Relationship Id="rId4" Type="http://schemas.openxmlformats.org/officeDocument/2006/relationships/image" Target="../media/image78.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95.xml"/><Relationship Id="rId1" Type="http://schemas.openxmlformats.org/officeDocument/2006/relationships/slideLayout" Target="../slideLayouts/slideLayout4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7.xml"/></Relationships>
</file>

<file path=ppt/slides/_rels/slide14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4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3.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4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7.xml"/></Relationships>
</file>

<file path=ppt/slides/_rels/slide16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05.xml"/><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10.xml"/><Relationship Id="rId1" Type="http://schemas.openxmlformats.org/officeDocument/2006/relationships/slideLayout" Target="../slideLayouts/slideLayout47.xml"/></Relationships>
</file>

<file path=ppt/slides/_rels/slide17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11.xml"/><Relationship Id="rId1" Type="http://schemas.openxmlformats.org/officeDocument/2006/relationships/slideLayout" Target="../slideLayouts/slideLayout4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7.xml"/></Relationships>
</file>

<file path=ppt/slides/_rels/slide174.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3.xml"/><Relationship Id="rId1" Type="http://schemas.openxmlformats.org/officeDocument/2006/relationships/slideLayout" Target="../slideLayouts/slideLayout47.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4.xml"/><Relationship Id="rId1" Type="http://schemas.openxmlformats.org/officeDocument/2006/relationships/slideLayout" Target="../slideLayouts/slideLayout47.xml"/></Relationships>
</file>

<file path=ppt/slides/_rels/slide1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8.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35.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35.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hyperlink" Target="https://www.amazon.com/s/ref=dp_byline_sr_book_3?ie=UTF8&amp;text=Jennifer+Widom&amp;search-alias=books&amp;field-author=Jennifer+Widom&amp;sort=relevancerank" TargetMode="External"/><Relationship Id="rId3" Type="http://schemas.openxmlformats.org/officeDocument/2006/relationships/image" Target="../media/image1.emf"/><Relationship Id="rId7" Type="http://schemas.openxmlformats.org/officeDocument/2006/relationships/hyperlink" Target="https://www.amazon.com/s/ref=dp_byline_sr_book_2?ie=UTF8&amp;text=Jeffrey+D.+Ullman&amp;search-alias=books&amp;field-author=Jeffrey+D.+Ullman&amp;sort=relevanceran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image" Target="../media/image6.tiff"/><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emf"/><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8.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8.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image" Target="../media/image42.sv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44.sv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5.xml"/><Relationship Id="rId4" Type="http://schemas.openxmlformats.org/officeDocument/2006/relationships/image" Target="../media/image46.sv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5.xml"/><Relationship Id="rId4" Type="http://schemas.openxmlformats.org/officeDocument/2006/relationships/image" Target="../media/image48.sv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5.xml"/><Relationship Id="rId4" Type="http://schemas.openxmlformats.org/officeDocument/2006/relationships/image" Target="../media/image50.svg"/></Relationships>
</file>

<file path=ppt/slides/_rels/slide6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39.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8.xml"/><Relationship Id="rId4" Type="http://schemas.openxmlformats.org/officeDocument/2006/relationships/hyperlink" Target="https://en.wikipedia.org/wiki/Page_replacement_algorithm#The_theoretically_optimal_page_replacement_algorithm"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(Module II)</a:t>
            </a:r>
            <a:br>
              <a:rPr lang="en-US" altLang="en-US" i="1" dirty="0">
                <a:solidFill>
                  <a:schemeClr val="bg1"/>
                </a:solidFill>
              </a:rPr>
            </a:br>
            <a:r>
              <a:rPr lang="en-US" altLang="en-US" i="1" dirty="0">
                <a:solidFill>
                  <a:schemeClr val="bg1"/>
                </a:solidFill>
              </a:rPr>
              <a:t>DBMS Architecture and Implementation: Disks, I/O, Indexes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9: Disks, I/O, Indexes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Disks, I/O, Indexes</a:t>
            </a:r>
            <a:br>
              <a:rPr lang="en-US" altLang="en-US" sz="2800" i="1" dirty="0">
                <a:solidFill>
                  <a:schemeClr val="bg1"/>
                </a:solidFill>
              </a:rPr>
            </a:br>
            <a:r>
              <a:rPr lang="en-US" altLang="en-US" sz="2800" i="1" dirty="0">
                <a:solidFill>
                  <a:schemeClr val="bg1"/>
                </a:solidFill>
              </a:rPr>
              <a:t>(Database Systems Concepts, V7, Ch. 12)</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10</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17542229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26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46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grpSp>
    </p:spTree>
    <p:extLst>
      <p:ext uri="{BB962C8B-B14F-4D97-AF65-F5344CB8AC3E}">
        <p14:creationId xmlns:p14="http://schemas.microsoft.com/office/powerpoint/2010/main" val="23558853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8615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3885959021"/>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a:extLst>
              <a:ext uri="{FF2B5EF4-FFF2-40B4-BE49-F238E27FC236}">
                <a16:creationId xmlns:a16="http://schemas.microsoft.com/office/drawing/2014/main" id="{DF94CC11-5F95-4840-A50B-BD3BEEFCB13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Multilevel Index</a:t>
            </a:r>
          </a:p>
        </p:txBody>
      </p:sp>
      <p:sp>
        <p:nvSpPr>
          <p:cNvPr id="1345539" name="Rectangle 3">
            <a:extLst>
              <a:ext uri="{FF2B5EF4-FFF2-40B4-BE49-F238E27FC236}">
                <a16:creationId xmlns:a16="http://schemas.microsoft.com/office/drawing/2014/main" id="{B96E43A7-D9BD-4C17-BB74-FEBE960D6173}"/>
              </a:ext>
            </a:extLst>
          </p:cNvPr>
          <p:cNvSpPr>
            <a:spLocks noGrp="1" noChangeArrowheads="1"/>
          </p:cNvSpPr>
          <p:nvPr>
            <p:ph type="body" idx="1"/>
          </p:nvPr>
        </p:nvSpPr>
        <p:spPr>
          <a:xfrm>
            <a:off x="1768877" y="805649"/>
            <a:ext cx="5772543" cy="3837789"/>
          </a:xfrm>
        </p:spPr>
        <p:txBody>
          <a:bodyPr/>
          <a:lstStyle/>
          <a:p>
            <a:r>
              <a:rPr lang="en-US" altLang="en-US" dirty="0"/>
              <a:t>If index does not fit in memory, access becomes expensive.</a:t>
            </a:r>
          </a:p>
          <a:p>
            <a:r>
              <a:rPr lang="en-US" altLang="en-US" dirty="0"/>
              <a:t>Solution: treat index kept on disk as a sequential file and construct a sparse index on it.</a:t>
            </a:r>
          </a:p>
          <a:p>
            <a:pPr lvl="1"/>
            <a:r>
              <a:rPr lang="en-US" altLang="en-US" dirty="0"/>
              <a:t>outer index – a sparse index of the basic index</a:t>
            </a:r>
          </a:p>
          <a:p>
            <a:pPr lvl="1"/>
            <a:r>
              <a:rPr lang="en-US" altLang="en-US" dirty="0"/>
              <a:t>inner index – the basic index file</a:t>
            </a:r>
          </a:p>
          <a:p>
            <a:r>
              <a:rPr lang="en-US" altLang="en-US" dirty="0"/>
              <a:t>If even outer index is too large to fit in main memory, yet another level of index can be created, and so on.</a:t>
            </a:r>
          </a:p>
          <a:p>
            <a:r>
              <a:rPr lang="en-US" altLang="en-US" dirty="0"/>
              <a:t>Indices at all levels must be updated on insertion or deletion from the file.</a:t>
            </a:r>
          </a:p>
        </p:txBody>
      </p:sp>
    </p:spTree>
    <p:extLst>
      <p:ext uri="{BB962C8B-B14F-4D97-AF65-F5344CB8AC3E}">
        <p14:creationId xmlns:p14="http://schemas.microsoft.com/office/powerpoint/2010/main" val="11171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a:extLst>
              <a:ext uri="{FF2B5EF4-FFF2-40B4-BE49-F238E27FC236}">
                <a16:creationId xmlns:a16="http://schemas.microsoft.com/office/drawing/2014/main" id="{730D8243-5BFC-4F26-8398-A21C74992430}"/>
              </a:ext>
            </a:extLst>
          </p:cNvPr>
          <p:cNvSpPr>
            <a:spLocks noGrp="1" noChangeArrowheads="1"/>
          </p:cNvSpPr>
          <p:nvPr>
            <p:ph type="title"/>
          </p:nvPr>
        </p:nvSpPr>
        <p:spPr>
          <a:xfrm>
            <a:off x="1625204" y="193089"/>
            <a:ext cx="6057900" cy="327422"/>
          </a:xfrm>
        </p:spPr>
        <p:txBody>
          <a:bodyPr/>
          <a:lstStyle/>
          <a:p>
            <a:pPr>
              <a:defRPr/>
            </a:pPr>
            <a:r>
              <a:rPr lang="en-US" altLang="en-US" dirty="0">
                <a:effectLst>
                  <a:outerShdw blurRad="38100" dist="38100" dir="2700000" algn="tl">
                    <a:srgbClr val="C0C0C0"/>
                  </a:outerShdw>
                </a:effectLst>
              </a:rPr>
              <a:t>Multilevel Index (Cont.)</a:t>
            </a:r>
          </a:p>
        </p:txBody>
      </p:sp>
      <p:pic>
        <p:nvPicPr>
          <p:cNvPr id="2" name="Picture 1"/>
          <p:cNvPicPr>
            <a:picLocks noChangeAspect="1"/>
          </p:cNvPicPr>
          <p:nvPr/>
        </p:nvPicPr>
        <p:blipFill>
          <a:blip r:embed="rId3"/>
          <a:stretch>
            <a:fillRect/>
          </a:stretch>
        </p:blipFill>
        <p:spPr>
          <a:xfrm>
            <a:off x="3068240" y="1121568"/>
            <a:ext cx="3464129" cy="3340704"/>
          </a:xfrm>
          <a:prstGeom prst="rect">
            <a:avLst/>
          </a:prstGeom>
        </p:spPr>
      </p:pic>
    </p:spTree>
    <p:extLst>
      <p:ext uri="{BB962C8B-B14F-4D97-AF65-F5344CB8AC3E}">
        <p14:creationId xmlns:p14="http://schemas.microsoft.com/office/powerpoint/2010/main" val="1183478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9634" name="Rectangle 2">
            <a:extLst>
              <a:ext uri="{FF2B5EF4-FFF2-40B4-BE49-F238E27FC236}">
                <a16:creationId xmlns:a16="http://schemas.microsoft.com/office/drawing/2014/main" id="{1776D91E-94B0-4CCF-BA5E-7866FC2B3E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Deletion</a:t>
            </a:r>
          </a:p>
        </p:txBody>
      </p:sp>
      <p:sp>
        <p:nvSpPr>
          <p:cNvPr id="31747" name="Rectangle 3">
            <a:extLst>
              <a:ext uri="{FF2B5EF4-FFF2-40B4-BE49-F238E27FC236}">
                <a16:creationId xmlns:a16="http://schemas.microsoft.com/office/drawing/2014/main" id="{4D47DCDE-E174-43EB-A520-C2E39222D128}"/>
              </a:ext>
            </a:extLst>
          </p:cNvPr>
          <p:cNvSpPr>
            <a:spLocks noGrp="1" noChangeArrowheads="1"/>
          </p:cNvSpPr>
          <p:nvPr>
            <p:ph type="body" idx="1"/>
          </p:nvPr>
        </p:nvSpPr>
        <p:spPr>
          <a:xfrm>
            <a:off x="1808824" y="2599135"/>
            <a:ext cx="5686148" cy="2456259"/>
          </a:xfrm>
        </p:spPr>
        <p:txBody>
          <a:bodyPr/>
          <a:lstStyle/>
          <a:p>
            <a:r>
              <a:rPr lang="en-US" altLang="en-US" b="1" dirty="0"/>
              <a:t>Single-level index entry deletion:</a:t>
            </a:r>
          </a:p>
          <a:p>
            <a:pPr lvl="1"/>
            <a:r>
              <a:rPr lang="en-US" altLang="en-US" b="1" dirty="0"/>
              <a:t>Dense indices</a:t>
            </a:r>
            <a:r>
              <a:rPr lang="en-US" altLang="en-US" dirty="0"/>
              <a:t> – deletion of search-key is similar to file record deletion.</a:t>
            </a:r>
          </a:p>
          <a:p>
            <a:pPr lvl="1"/>
            <a:r>
              <a:rPr lang="en-US" altLang="en-US" b="1" dirty="0"/>
              <a:t>Sparse indices</a:t>
            </a:r>
            <a:r>
              <a:rPr lang="en-US" altLang="en-US" dirty="0"/>
              <a:t> –</a:t>
            </a:r>
          </a:p>
          <a:p>
            <a:pPr lvl="2"/>
            <a:r>
              <a:rPr lang="en-US" altLang="en-US" dirty="0"/>
              <a:t> if an entry for the search key exists in the index, it is deleted by replacing the entry in the index with the next search-key value in the file (in search-key order).  </a:t>
            </a:r>
          </a:p>
          <a:p>
            <a:pPr lvl="2"/>
            <a:r>
              <a:rPr lang="en-US" altLang="en-US" dirty="0"/>
              <a:t>If the next search-key value already has an index entry, the entry is deleted instead of being replaced.</a:t>
            </a:r>
          </a:p>
        </p:txBody>
      </p:sp>
      <p:pic>
        <p:nvPicPr>
          <p:cNvPr id="31748" name="Picture 7">
            <a:extLst>
              <a:ext uri="{FF2B5EF4-FFF2-40B4-BE49-F238E27FC236}">
                <a16:creationId xmlns:a16="http://schemas.microsoft.com/office/drawing/2014/main" id="{D8078A4D-BD66-4B0A-A59B-4E627C564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60" y="667941"/>
            <a:ext cx="4548188" cy="209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a:extLst>
              <a:ext uri="{FF2B5EF4-FFF2-40B4-BE49-F238E27FC236}">
                <a16:creationId xmlns:a16="http://schemas.microsoft.com/office/drawing/2014/main" id="{EC5EB7AA-615E-4396-BE67-AC06B9C00E1C}"/>
              </a:ext>
            </a:extLst>
          </p:cNvPr>
          <p:cNvSpPr>
            <a:spLocks noChangeArrowheads="1"/>
          </p:cNvSpPr>
          <p:nvPr/>
        </p:nvSpPr>
        <p:spPr bwMode="auto">
          <a:xfrm>
            <a:off x="1808825" y="1304925"/>
            <a:ext cx="2334550" cy="114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10000"/>
              <a:buFont typeface="Wingdings" panose="05000000000000000000" pitchFamily="2" charset="2"/>
              <a:buChar char="§"/>
            </a:pPr>
            <a:r>
              <a:rPr lang="en-US" altLang="en-US" sz="1275" dirty="0">
                <a:solidFill>
                  <a:srgbClr val="000000"/>
                </a:solidFill>
              </a:rPr>
              <a:t>If deleted record was the only record in the file with its particular search-key value, the search-key is deleted from the index also.</a:t>
            </a:r>
          </a:p>
        </p:txBody>
      </p:sp>
    </p:spTree>
    <p:extLst>
      <p:ext uri="{BB962C8B-B14F-4D97-AF65-F5344CB8AC3E}">
        <p14:creationId xmlns:p14="http://schemas.microsoft.com/office/powerpoint/2010/main" val="102128422"/>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82" name="Rectangle 2">
            <a:extLst>
              <a:ext uri="{FF2B5EF4-FFF2-40B4-BE49-F238E27FC236}">
                <a16:creationId xmlns:a16="http://schemas.microsoft.com/office/drawing/2014/main" id="{716639AD-F8B6-495F-99BB-A8C15DA67C1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Insertion</a:t>
            </a:r>
          </a:p>
        </p:txBody>
      </p:sp>
      <p:sp>
        <p:nvSpPr>
          <p:cNvPr id="33795" name="Rectangle 3">
            <a:extLst>
              <a:ext uri="{FF2B5EF4-FFF2-40B4-BE49-F238E27FC236}">
                <a16:creationId xmlns:a16="http://schemas.microsoft.com/office/drawing/2014/main" id="{C5E24636-92A6-40B8-ACF3-4EDA7B756226}"/>
              </a:ext>
            </a:extLst>
          </p:cNvPr>
          <p:cNvSpPr>
            <a:spLocks noGrp="1" noChangeArrowheads="1"/>
          </p:cNvSpPr>
          <p:nvPr>
            <p:ph idx="1"/>
          </p:nvPr>
        </p:nvSpPr>
        <p:spPr>
          <a:xfrm>
            <a:off x="1788851" y="800747"/>
            <a:ext cx="5740202" cy="3947602"/>
          </a:xfrm>
        </p:spPr>
        <p:txBody>
          <a:bodyPr/>
          <a:lstStyle/>
          <a:p>
            <a:r>
              <a:rPr lang="en-US" altLang="en-US" b="1" dirty="0"/>
              <a:t>Single-level index insertion:</a:t>
            </a:r>
          </a:p>
          <a:p>
            <a:pPr lvl="1"/>
            <a:r>
              <a:rPr lang="en-US" altLang="en-US" dirty="0"/>
              <a:t>Perform a lookup using the search-key value of the record to be inserted.</a:t>
            </a:r>
          </a:p>
          <a:p>
            <a:pPr lvl="1"/>
            <a:r>
              <a:rPr lang="en-US" altLang="en-US" b="1" dirty="0"/>
              <a:t>Dense indices</a:t>
            </a:r>
            <a:r>
              <a:rPr lang="en-US" altLang="en-US" dirty="0"/>
              <a:t> – if the search-key value does not appear in the index, insert it</a:t>
            </a:r>
          </a:p>
          <a:p>
            <a:pPr lvl="2"/>
            <a:r>
              <a:rPr lang="en-US" altLang="en-US" dirty="0"/>
              <a:t>Indices are maintained as sequential files</a:t>
            </a:r>
          </a:p>
          <a:p>
            <a:pPr lvl="2"/>
            <a:r>
              <a:rPr lang="en-US" altLang="en-US" dirty="0"/>
              <a:t>Need to create space for new entry, overflow blocks may be required</a:t>
            </a:r>
          </a:p>
          <a:p>
            <a:pPr lvl="1"/>
            <a:r>
              <a:rPr lang="en-US" altLang="en-US" b="1" dirty="0"/>
              <a:t>Sparse indices</a:t>
            </a:r>
            <a:r>
              <a:rPr lang="en-US" altLang="en-US" dirty="0"/>
              <a:t> – if index stores an entry for each block of the file, no change needs to be made to the index unless a new block is created.  </a:t>
            </a:r>
          </a:p>
          <a:p>
            <a:pPr lvl="2"/>
            <a:r>
              <a:rPr lang="en-US" altLang="en-US" dirty="0"/>
              <a:t>If a new block is created, the first search-key value appearing in the new block is inserted into the index.</a:t>
            </a:r>
          </a:p>
          <a:p>
            <a:r>
              <a:rPr lang="en-US" altLang="en-US" b="1" dirty="0"/>
              <a:t>Multilevel insertion and deletion:</a:t>
            </a:r>
            <a:r>
              <a:rPr lang="en-US" altLang="en-US" dirty="0"/>
              <a:t>  algorithms are simple extensions of the single-level algorithms</a:t>
            </a:r>
          </a:p>
        </p:txBody>
      </p:sp>
    </p:spTree>
    <p:extLst>
      <p:ext uri="{BB962C8B-B14F-4D97-AF65-F5344CB8AC3E}">
        <p14:creationId xmlns:p14="http://schemas.microsoft.com/office/powerpoint/2010/main" val="4241402204"/>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p:txBody>
      </p:sp>
    </p:spTree>
    <p:extLst>
      <p:ext uri="{BB962C8B-B14F-4D97-AF65-F5344CB8AC3E}">
        <p14:creationId xmlns:p14="http://schemas.microsoft.com/office/powerpoint/2010/main" val="3993172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Disks as Far as the Eye Can See</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8" name="Picture 7"/>
          <p:cNvPicPr>
            <a:picLocks noChangeAspect="1"/>
          </p:cNvPicPr>
          <p:nvPr/>
        </p:nvPicPr>
        <p:blipFill>
          <a:blip r:embed="rId4"/>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15903801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705604593"/>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8972583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A B</a:t>
            </a:r>
            <a:r>
              <a:rPr kumimoji="0" lang="en-US" altLang="en-US" sz="1275" baseline="30000" dirty="0">
                <a:solidFill>
                  <a:srgbClr val="000000"/>
                </a:solidFill>
              </a:rPr>
              <a:t>+</a:t>
            </a:r>
            <a:r>
              <a:rPr kumimoji="0" lang="en-US" altLang="en-US" sz="1275" dirty="0">
                <a:solidFill>
                  <a:srgbClr val="000000"/>
                </a:solidFill>
              </a:rPr>
              <a:t>-tree is a rooted tree satisfying the following properties:</a:t>
            </a:r>
          </a:p>
        </p:txBody>
      </p:sp>
    </p:spTree>
    <p:extLst>
      <p:ext uri="{BB962C8B-B14F-4D97-AF65-F5344CB8AC3E}">
        <p14:creationId xmlns:p14="http://schemas.microsoft.com/office/powerpoint/2010/main" val="7181567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072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773341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545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22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98597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a:extLst>
              <a:ext uri="{FF2B5EF4-FFF2-40B4-BE49-F238E27FC236}">
                <a16:creationId xmlns:a16="http://schemas.microsoft.com/office/drawing/2014/main" id="{392FDAD7-CC47-40E9-9944-E39B35E9CE1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a:t>
            </a:r>
          </a:p>
        </p:txBody>
      </p:sp>
      <p:sp>
        <p:nvSpPr>
          <p:cNvPr id="52227" name="Rectangle 3">
            <a:extLst>
              <a:ext uri="{FF2B5EF4-FFF2-40B4-BE49-F238E27FC236}">
                <a16:creationId xmlns:a16="http://schemas.microsoft.com/office/drawing/2014/main" id="{ECF2E9BB-363F-4829-9C71-04DBA21FE68F}"/>
              </a:ext>
            </a:extLst>
          </p:cNvPr>
          <p:cNvSpPr>
            <a:spLocks noGrp="1" noChangeArrowheads="1"/>
          </p:cNvSpPr>
          <p:nvPr>
            <p:ph type="body" idx="1"/>
          </p:nvPr>
        </p:nvSpPr>
        <p:spPr>
          <a:xfrm>
            <a:off x="1677591" y="878889"/>
            <a:ext cx="6057900" cy="2297699"/>
          </a:xfrm>
        </p:spPr>
        <p:txBody>
          <a:bodyPr/>
          <a:lstStyle/>
          <a:p>
            <a:pPr marL="0" indent="0">
              <a:lnSpc>
                <a:spcPct val="80000"/>
              </a:lnSpc>
              <a:buNone/>
            </a:pPr>
            <a:r>
              <a:rPr lang="en-US" altLang="en-US" b="1" dirty="0"/>
              <a:t>   function</a:t>
            </a:r>
            <a:r>
              <a:rPr lang="en-US" altLang="en-US" dirty="0"/>
              <a:t> </a:t>
            </a:r>
            <a:r>
              <a:rPr lang="en-US" altLang="en-US" i="1" dirty="0"/>
              <a:t>find</a:t>
            </a:r>
            <a:r>
              <a:rPr lang="en-US" altLang="en-US" dirty="0"/>
              <a:t>(</a:t>
            </a:r>
            <a:r>
              <a:rPr lang="en-US" altLang="en-US" i="1" dirty="0"/>
              <a:t>v)</a:t>
            </a:r>
          </a:p>
          <a:p>
            <a:pPr marL="342900" lvl="1" indent="0">
              <a:lnSpc>
                <a:spcPct val="80000"/>
              </a:lnSpc>
              <a:buNone/>
            </a:pPr>
            <a:r>
              <a:rPr lang="en-US" altLang="en-US" dirty="0">
                <a:solidFill>
                  <a:srgbClr val="FF9933"/>
                </a:solidFill>
              </a:rPr>
              <a:t>1.</a:t>
            </a:r>
            <a:r>
              <a:rPr lang="en-US" altLang="en-US" dirty="0"/>
              <a:t>    </a:t>
            </a:r>
            <a:r>
              <a:rPr lang="en-US" altLang="en-US" i="1" dirty="0"/>
              <a:t>C=root</a:t>
            </a:r>
          </a:p>
          <a:p>
            <a:pPr marL="342900" lvl="1" indent="0">
              <a:lnSpc>
                <a:spcPct val="80000"/>
              </a:lnSpc>
              <a:buNone/>
            </a:pPr>
            <a:r>
              <a:rPr lang="en-US" altLang="en-US" dirty="0">
                <a:solidFill>
                  <a:srgbClr val="FF9933"/>
                </a:solidFill>
              </a:rPr>
              <a:t>2.</a:t>
            </a:r>
            <a:r>
              <a:rPr lang="en-US" altLang="en-US" dirty="0"/>
              <a:t>    </a:t>
            </a:r>
            <a:r>
              <a:rPr lang="en-US" altLang="en-US" b="1" dirty="0"/>
              <a:t>while</a:t>
            </a:r>
            <a:r>
              <a:rPr lang="en-US" altLang="en-US" dirty="0"/>
              <a:t> (C is not a leaf node)</a:t>
            </a:r>
          </a:p>
          <a:p>
            <a:pPr marL="985838" lvl="2" indent="-342900">
              <a:lnSpc>
                <a:spcPct val="80000"/>
              </a:lnSpc>
              <a:buFont typeface="+mj-lt"/>
              <a:buAutoNum type="arabicPeriod"/>
            </a:pPr>
            <a:r>
              <a:rPr lang="en-US" altLang="en-US" dirty="0"/>
              <a:t>Let </a:t>
            </a:r>
            <a:r>
              <a:rPr lang="en-US" altLang="en-US" i="1" dirty="0" err="1"/>
              <a:t>i</a:t>
            </a:r>
            <a:r>
              <a:rPr lang="en-US" altLang="en-US" i="1" dirty="0"/>
              <a:t> </a:t>
            </a:r>
            <a:r>
              <a:rPr lang="en-US" altLang="en-US" dirty="0"/>
              <a:t>be least number </a:t>
            </a:r>
            <a:r>
              <a:rPr lang="en-US" altLang="en-US" dirty="0" err="1"/>
              <a:t>s.t.</a:t>
            </a:r>
            <a:r>
              <a:rPr lang="en-US" altLang="en-US" dirty="0"/>
              <a:t> </a:t>
            </a:r>
            <a:r>
              <a:rPr lang="en-US" altLang="en-US" i="1" dirty="0"/>
              <a:t>V </a:t>
            </a:r>
            <a:r>
              <a:rPr lang="en-US" altLang="en-US" i="1" dirty="0">
                <a:sym typeface="Symbol" panose="05050102010706020507" pitchFamily="18" charset="2"/>
              </a:rPr>
              <a:t> </a:t>
            </a:r>
            <a:r>
              <a:rPr lang="en-US" altLang="en-US" i="1" dirty="0"/>
              <a:t>K</a:t>
            </a:r>
            <a:r>
              <a:rPr lang="en-US" altLang="en-US" i="1" baseline="-25000" dirty="0"/>
              <a:t>i</a:t>
            </a:r>
            <a:r>
              <a:rPr lang="en-US" altLang="en-US" i="1" dirty="0"/>
              <a:t>.</a:t>
            </a:r>
            <a:endParaRPr lang="en-US" altLang="en-US" dirty="0"/>
          </a:p>
          <a:p>
            <a:pPr marL="985838" lvl="2" indent="-342900">
              <a:lnSpc>
                <a:spcPct val="80000"/>
              </a:lnSpc>
              <a:buFont typeface="+mj-lt"/>
              <a:buAutoNum type="arabicPeriod"/>
            </a:pPr>
            <a:r>
              <a:rPr lang="en-US" altLang="en-US" b="1" dirty="0"/>
              <a:t>if</a:t>
            </a:r>
            <a:r>
              <a:rPr lang="en-US" altLang="en-US" dirty="0"/>
              <a:t> there is no such number </a:t>
            </a:r>
            <a:r>
              <a:rPr lang="en-US" altLang="en-US" i="1" dirty="0" err="1"/>
              <a:t>i</a:t>
            </a:r>
            <a:r>
              <a:rPr lang="en-US" altLang="en-US" i="1" dirty="0"/>
              <a:t> then </a:t>
            </a:r>
          </a:p>
          <a:p>
            <a:pPr marL="985838" lvl="2" indent="-342900">
              <a:lnSpc>
                <a:spcPct val="80000"/>
              </a:lnSpc>
              <a:buFont typeface="+mj-lt"/>
              <a:buAutoNum type="arabicPeriod"/>
            </a:pPr>
            <a:r>
              <a:rPr lang="en-US" altLang="en-US" i="1" dirty="0"/>
              <a:t>     S</a:t>
            </a:r>
            <a:r>
              <a:rPr lang="en-US" altLang="en-US" dirty="0"/>
              <a:t>et </a:t>
            </a:r>
            <a:r>
              <a:rPr lang="en-US" altLang="en-US" i="1" dirty="0"/>
              <a:t>C</a:t>
            </a:r>
            <a:r>
              <a:rPr lang="en-US" altLang="en-US" dirty="0"/>
              <a:t> = </a:t>
            </a:r>
            <a:r>
              <a:rPr lang="en-US" altLang="en-US" i="1" dirty="0">
                <a:sym typeface="Symbol" panose="05050102010706020507" pitchFamily="18" charset="2"/>
              </a:rPr>
              <a:t>last non-null pointer in C</a:t>
            </a:r>
            <a:r>
              <a:rPr lang="en-US" altLang="en-US" dirty="0">
                <a:sym typeface="Symbol" panose="05050102010706020507" pitchFamily="18" charset="2"/>
              </a:rPr>
              <a:t> </a:t>
            </a:r>
          </a:p>
          <a:p>
            <a:pPr marL="985838" lvl="2" indent="-342900">
              <a:lnSpc>
                <a:spcPct val="80000"/>
              </a:lnSpc>
              <a:buFont typeface="+mj-lt"/>
              <a:buAutoNum type="arabicPeriod"/>
            </a:pPr>
            <a:r>
              <a:rPr lang="en-US" altLang="en-US" b="1" dirty="0"/>
              <a:t>else</a:t>
            </a:r>
            <a:r>
              <a:rPr lang="en-US" altLang="en-US" dirty="0"/>
              <a:t> </a:t>
            </a:r>
            <a:r>
              <a:rPr lang="en-US" altLang="en-US" b="1" dirty="0"/>
              <a:t>if</a:t>
            </a:r>
            <a:r>
              <a:rPr lang="en-US" altLang="en-US" dirty="0"/>
              <a:t> (</a:t>
            </a:r>
            <a:r>
              <a:rPr lang="en-US" altLang="en-US" i="1" dirty="0"/>
              <a:t>v</a:t>
            </a:r>
            <a:r>
              <a:rPr lang="en-US" altLang="en-US" dirty="0"/>
              <a:t> = </a:t>
            </a:r>
            <a:r>
              <a:rPr lang="en-US" altLang="en-US" dirty="0" err="1"/>
              <a:t>C.</a:t>
            </a:r>
            <a:r>
              <a:rPr lang="en-US" altLang="en-US" i="1" dirty="0" err="1"/>
              <a:t>K</a:t>
            </a:r>
            <a:r>
              <a:rPr lang="en-US" altLang="en-US" i="1" baseline="-25000" dirty="0" err="1"/>
              <a:t>i</a:t>
            </a:r>
            <a:r>
              <a:rPr lang="en-US" altLang="en-US" dirty="0"/>
              <a:t> ) Set C = </a:t>
            </a:r>
            <a:r>
              <a:rPr lang="en-US" altLang="en-US" i="1" dirty="0"/>
              <a:t>P</a:t>
            </a:r>
            <a:r>
              <a:rPr lang="en-US" altLang="en-US" i="1" baseline="-25000" dirty="0"/>
              <a:t>i +1  </a:t>
            </a:r>
          </a:p>
          <a:p>
            <a:pPr marL="985838" lvl="2" indent="-342900">
              <a:lnSpc>
                <a:spcPct val="80000"/>
              </a:lnSpc>
              <a:buFont typeface="+mj-lt"/>
              <a:buAutoNum type="arabicPeriod"/>
            </a:pPr>
            <a:r>
              <a:rPr lang="en-US" altLang="en-US" b="1" dirty="0"/>
              <a:t>else</a:t>
            </a:r>
            <a:r>
              <a:rPr lang="en-US" altLang="en-US" dirty="0"/>
              <a:t> </a:t>
            </a:r>
            <a:r>
              <a:rPr lang="en-US" altLang="en-US" b="1" dirty="0">
                <a:sym typeface="Symbol" panose="05050102010706020507" pitchFamily="18" charset="2"/>
              </a:rPr>
              <a:t>set</a:t>
            </a:r>
            <a:r>
              <a:rPr lang="en-US" altLang="en-US" dirty="0">
                <a:sym typeface="Symbol" panose="05050102010706020507" pitchFamily="18" charset="2"/>
              </a:rPr>
              <a:t> </a:t>
            </a:r>
            <a:r>
              <a:rPr lang="en-US" altLang="en-US" i="1" dirty="0">
                <a:sym typeface="Symbol" panose="05050102010706020507" pitchFamily="18" charset="2"/>
              </a:rPr>
              <a:t>C</a:t>
            </a:r>
            <a:r>
              <a:rPr lang="en-US" altLang="en-US" dirty="0">
                <a:sym typeface="Symbol" panose="05050102010706020507" pitchFamily="18" charset="2"/>
              </a:rPr>
              <a:t> =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3.</a:t>
            </a:r>
            <a:r>
              <a:rPr lang="en-US" altLang="en-US" b="1" dirty="0"/>
              <a:t>    if</a:t>
            </a:r>
            <a:r>
              <a:rPr lang="en-US" altLang="en-US" dirty="0"/>
              <a:t> for some </a:t>
            </a:r>
            <a:r>
              <a:rPr lang="en-US" altLang="en-US" i="1" dirty="0" err="1"/>
              <a:t>i</a:t>
            </a:r>
            <a:r>
              <a:rPr lang="en-US" altLang="en-US" i="1" dirty="0"/>
              <a:t>, K</a:t>
            </a:r>
            <a:r>
              <a:rPr lang="en-US" altLang="en-US" i="1" baseline="-25000" dirty="0"/>
              <a:t>i</a:t>
            </a:r>
            <a:r>
              <a:rPr lang="en-US" altLang="en-US" i="1" dirty="0"/>
              <a:t> = V  </a:t>
            </a:r>
            <a:r>
              <a:rPr lang="en-US" altLang="en-US" b="1" dirty="0"/>
              <a:t>then </a:t>
            </a:r>
            <a:r>
              <a:rPr lang="en-US" altLang="en-US" dirty="0"/>
              <a:t>return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4.</a:t>
            </a:r>
            <a:r>
              <a:rPr lang="en-US" altLang="en-US" b="1" dirty="0"/>
              <a:t>    else</a:t>
            </a:r>
            <a:r>
              <a:rPr lang="en-US" altLang="en-US" dirty="0"/>
              <a:t> return null /* no record with search-key value </a:t>
            </a:r>
            <a:r>
              <a:rPr lang="en-US" altLang="en-US" i="1" dirty="0"/>
              <a:t>v</a:t>
            </a:r>
            <a:r>
              <a:rPr lang="en-US" altLang="en-US" dirty="0"/>
              <a:t> exists. */</a:t>
            </a:r>
          </a:p>
        </p:txBody>
      </p:sp>
      <p:pic>
        <p:nvPicPr>
          <p:cNvPr id="52228" name="Picture 5">
            <a:extLst>
              <a:ext uri="{FF2B5EF4-FFF2-40B4-BE49-F238E27FC236}">
                <a16:creationId xmlns:a16="http://schemas.microsoft.com/office/drawing/2014/main" id="{9190CDA6-99CA-468E-8876-5BC595D78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183" y="329270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0126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6DF6-63EB-470C-BD9E-242E7BEB820B}"/>
              </a:ext>
            </a:extLst>
          </p:cNvPr>
          <p:cNvSpPr>
            <a:spLocks noGrp="1"/>
          </p:cNvSpPr>
          <p:nvPr>
            <p:ph type="title"/>
          </p:nvPr>
        </p:nvSpPr>
        <p:spPr/>
        <p:txBody>
          <a:bodyPr/>
          <a:lstStyle/>
          <a:p>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(Cont.)</a:t>
            </a:r>
            <a:endParaRPr lang="en-IN" dirty="0"/>
          </a:p>
        </p:txBody>
      </p:sp>
      <p:sp>
        <p:nvSpPr>
          <p:cNvPr id="3" name="Content Placeholder 2">
            <a:extLst>
              <a:ext uri="{FF2B5EF4-FFF2-40B4-BE49-F238E27FC236}">
                <a16:creationId xmlns:a16="http://schemas.microsoft.com/office/drawing/2014/main" id="{7B17F413-94C5-4CF8-8E2C-0431E6BE2944}"/>
              </a:ext>
            </a:extLst>
          </p:cNvPr>
          <p:cNvSpPr>
            <a:spLocks noGrp="1"/>
          </p:cNvSpPr>
          <p:nvPr>
            <p:ph idx="1"/>
          </p:nvPr>
        </p:nvSpPr>
        <p:spPr>
          <a:xfrm>
            <a:off x="1768876" y="800747"/>
            <a:ext cx="5619565" cy="3947602"/>
          </a:xfrm>
        </p:spPr>
        <p:txBody>
          <a:bodyPr/>
          <a:lstStyle/>
          <a:p>
            <a:r>
              <a:rPr lang="en-IN" b="1" dirty="0">
                <a:solidFill>
                  <a:srgbClr val="002060"/>
                </a:solidFill>
              </a:rPr>
              <a:t>Range queries </a:t>
            </a:r>
            <a:r>
              <a:rPr lang="en-IN" dirty="0"/>
              <a:t>find all records with search key values in a given range</a:t>
            </a:r>
          </a:p>
          <a:p>
            <a:pPr lvl="1"/>
            <a:r>
              <a:rPr lang="en-IN" dirty="0"/>
              <a:t>See book for details of </a:t>
            </a:r>
            <a:r>
              <a:rPr lang="en-IN" b="1" dirty="0"/>
              <a:t>function</a:t>
            </a:r>
            <a:r>
              <a:rPr lang="en-IN" dirty="0"/>
              <a:t> </a:t>
            </a:r>
            <a:r>
              <a:rPr lang="en-IN" i="1" dirty="0" err="1"/>
              <a:t>findRange</a:t>
            </a:r>
            <a:r>
              <a:rPr lang="en-IN" dirty="0"/>
              <a:t>(</a:t>
            </a:r>
            <a:r>
              <a:rPr lang="en-IN" i="1" dirty="0"/>
              <a:t>lb, </a:t>
            </a:r>
            <a:r>
              <a:rPr lang="en-IN" i="1" dirty="0" err="1"/>
              <a:t>ub</a:t>
            </a:r>
            <a:r>
              <a:rPr lang="en-IN" dirty="0"/>
              <a:t>) which returns set of all such records</a:t>
            </a:r>
          </a:p>
          <a:p>
            <a:pPr lvl="1"/>
            <a:r>
              <a:rPr lang="en-IN" dirty="0"/>
              <a:t>Real implementations usually provide an iterator interface to fetch matching records one at a time, using a </a:t>
            </a:r>
            <a:r>
              <a:rPr lang="en-IN" i="1" dirty="0"/>
              <a:t>next</a:t>
            </a:r>
            <a:r>
              <a:rPr lang="en-IN" dirty="0"/>
              <a:t>() function</a:t>
            </a:r>
          </a:p>
        </p:txBody>
      </p:sp>
      <p:pic>
        <p:nvPicPr>
          <p:cNvPr id="4" name="Picture 5">
            <a:extLst>
              <a:ext uri="{FF2B5EF4-FFF2-40B4-BE49-F238E27FC236}">
                <a16:creationId xmlns:a16="http://schemas.microsoft.com/office/drawing/2014/main" id="{90AA3AE9-E764-4908-8660-DA48FB99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182" y="2191420"/>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835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rgbClr val="FF0000"/>
                </a:solidFill>
              </a:rPr>
              <a:t>Find things quickly.</a:t>
            </a:r>
          </a:p>
          <a:p>
            <a:endParaRPr lang="en-US" sz="2400" dirty="0"/>
          </a:p>
          <a:p>
            <a:r>
              <a:rPr lang="en-US" sz="2400" dirty="0">
                <a:solidFill>
                  <a:srgbClr val="00B050"/>
                </a:solidFill>
              </a:rPr>
              <a:t>Access things quickly.</a:t>
            </a:r>
          </a:p>
          <a:p>
            <a:endParaRPr lang="en-US" sz="2400" dirty="0"/>
          </a:p>
          <a:p>
            <a:r>
              <a:rPr lang="en-US" sz="2400" dirty="0">
                <a:solidFill>
                  <a:srgbClr val="7030A0"/>
                </a:solidFill>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Edition)</a:t>
            </a:r>
            <a:br>
              <a:rPr lang="en-US" sz="500" b="1" dirty="0">
                <a:solidFill>
                  <a:srgbClr val="111111"/>
                </a:solidFill>
                <a:latin typeface="Amazon Ember" charset="0"/>
              </a:rPr>
            </a:br>
            <a:r>
              <a:rPr lang="en-US" sz="500" dirty="0">
                <a:solidFill>
                  <a:srgbClr val="111111"/>
                </a:solidFill>
                <a:latin typeface="Amazon Ember" charset="0"/>
              </a:rPr>
              <a:t>by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6774996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a:extLst>
              <a:ext uri="{FF2B5EF4-FFF2-40B4-BE49-F238E27FC236}">
                <a16:creationId xmlns:a16="http://schemas.microsoft.com/office/drawing/2014/main" id="{20E78310-226A-4F26-A324-B393FB9FC0F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sp>
        <p:nvSpPr>
          <p:cNvPr id="56323" name="Rectangle 3">
            <a:extLst>
              <a:ext uri="{FF2B5EF4-FFF2-40B4-BE49-F238E27FC236}">
                <a16:creationId xmlns:a16="http://schemas.microsoft.com/office/drawing/2014/main" id="{439CD959-12F2-4D14-81BF-E6AB3B4E52D5}"/>
              </a:ext>
            </a:extLst>
          </p:cNvPr>
          <p:cNvSpPr>
            <a:spLocks noGrp="1" noChangeArrowheads="1"/>
          </p:cNvSpPr>
          <p:nvPr>
            <p:ph idx="1"/>
          </p:nvPr>
        </p:nvSpPr>
        <p:spPr>
          <a:xfrm>
            <a:off x="1788851" y="800747"/>
            <a:ext cx="5740202" cy="3947602"/>
          </a:xfrm>
        </p:spPr>
        <p:txBody>
          <a:bodyPr/>
          <a:lstStyle/>
          <a:p>
            <a:r>
              <a:rPr lang="en-US" altLang="en-US" dirty="0"/>
              <a:t>If there are </a:t>
            </a:r>
            <a:r>
              <a:rPr lang="en-US" altLang="en-US" i="1" dirty="0"/>
              <a:t>K</a:t>
            </a:r>
            <a:r>
              <a:rPr lang="en-US" altLang="en-US" dirty="0"/>
              <a:t> search-key values in the file, the height of the tree is no more than </a:t>
            </a:r>
            <a:r>
              <a:rPr lang="en-US" altLang="en-US" dirty="0">
                <a:sym typeface="Symbol" panose="05050102010706020507" pitchFamily="18" charset="2"/>
              </a:rPr>
              <a:t></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US" altLang="en-US" dirty="0">
                <a:sym typeface="Symbol" panose="05050102010706020507" pitchFamily="18" charset="2"/>
              </a:rPr>
              <a:t>A node is generally the same size as a disk block, typically 4 kilobytes</a:t>
            </a:r>
          </a:p>
          <a:p>
            <a:pPr lvl="1"/>
            <a:r>
              <a:rPr lang="en-US" altLang="en-US" dirty="0">
                <a:sym typeface="Symbol" panose="05050102010706020507" pitchFamily="18" charset="2"/>
              </a:rPr>
              <a:t>and </a:t>
            </a:r>
            <a:r>
              <a:rPr lang="en-US" altLang="en-US" i="1" dirty="0">
                <a:sym typeface="Symbol" panose="05050102010706020507" pitchFamily="18" charset="2"/>
              </a:rPr>
              <a:t>n</a:t>
            </a:r>
            <a:r>
              <a:rPr lang="en-US" altLang="en-US" dirty="0">
                <a:sym typeface="Symbol" panose="05050102010706020507" pitchFamily="18" charset="2"/>
              </a:rPr>
              <a:t> is typically around 100 (40 bytes per index entry).</a:t>
            </a:r>
          </a:p>
          <a:p>
            <a:r>
              <a:rPr lang="en-US" altLang="en-US" dirty="0">
                <a:sym typeface="Symbol" panose="05050102010706020507" pitchFamily="18" charset="2"/>
              </a:rPr>
              <a:t>With 1 million search key values and </a:t>
            </a:r>
            <a:r>
              <a:rPr lang="en-US" altLang="en-US" i="1" dirty="0">
                <a:sym typeface="Symbol" panose="05050102010706020507" pitchFamily="18" charset="2"/>
              </a:rPr>
              <a:t>n</a:t>
            </a:r>
            <a:r>
              <a:rPr lang="en-US" altLang="en-US" dirty="0">
                <a:sym typeface="Symbol" panose="05050102010706020507" pitchFamily="18" charset="2"/>
              </a:rPr>
              <a:t> = 100</a:t>
            </a:r>
          </a:p>
          <a:p>
            <a:pPr lvl="1"/>
            <a:r>
              <a:rPr lang="en-US" altLang="en-US" dirty="0">
                <a:sym typeface="Symbol" panose="05050102010706020507" pitchFamily="18" charset="2"/>
              </a:rPr>
              <a:t>at most </a:t>
            </a:r>
            <a:r>
              <a:rPr lang="en-US" altLang="en-US" i="1" dirty="0">
                <a:sym typeface="Symbol" panose="05050102010706020507" pitchFamily="18" charset="2"/>
              </a:rPr>
              <a:t> log</a:t>
            </a:r>
            <a:r>
              <a:rPr lang="en-US" altLang="en-US" baseline="-25000" dirty="0">
                <a:sym typeface="Symbol" panose="05050102010706020507" pitchFamily="18" charset="2"/>
              </a:rPr>
              <a:t>50</a:t>
            </a:r>
            <a:r>
              <a:rPr lang="en-US" altLang="en-US" dirty="0">
                <a:sym typeface="Symbol" panose="05050102010706020507" pitchFamily="18" charset="2"/>
              </a:rPr>
              <a:t>(1,000,000) = 4 nodes are accessed in a lookup traversal from root to leaf.</a:t>
            </a:r>
          </a:p>
          <a:p>
            <a:r>
              <a:rPr lang="en-US" altLang="en-US" dirty="0">
                <a:sym typeface="Symbol" panose="05050102010706020507" pitchFamily="18" charset="2"/>
              </a:rPr>
              <a:t>Contrast this with a balanced binary tree with 1 million search key values — around 20 nodes are accessed in a lookup</a:t>
            </a:r>
          </a:p>
          <a:p>
            <a:pPr lvl="1"/>
            <a:r>
              <a:rPr lang="en-US" altLang="en-US" dirty="0"/>
              <a:t>above difference is significant since every node access may need a disk I/O, costing around 20 milliseconds</a:t>
            </a:r>
          </a:p>
        </p:txBody>
      </p:sp>
    </p:spTree>
    <p:extLst>
      <p:ext uri="{BB962C8B-B14F-4D97-AF65-F5344CB8AC3E}">
        <p14:creationId xmlns:p14="http://schemas.microsoft.com/office/powerpoint/2010/main" val="15003359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9D2-91BF-492A-AA16-1170C41764B3}"/>
              </a:ext>
            </a:extLst>
          </p:cNvPr>
          <p:cNvSpPr>
            <a:spLocks noGrp="1"/>
          </p:cNvSpPr>
          <p:nvPr>
            <p:ph type="title"/>
          </p:nvPr>
        </p:nvSpPr>
        <p:spPr/>
        <p:txBody>
          <a:bodyPr/>
          <a:lstStyle/>
          <a:p>
            <a:r>
              <a:rPr lang="en-IN" dirty="0"/>
              <a:t>Non-Unique Keys</a:t>
            </a:r>
          </a:p>
        </p:txBody>
      </p:sp>
      <p:sp>
        <p:nvSpPr>
          <p:cNvPr id="3" name="Content Placeholder 2">
            <a:extLst>
              <a:ext uri="{FF2B5EF4-FFF2-40B4-BE49-F238E27FC236}">
                <a16:creationId xmlns:a16="http://schemas.microsoft.com/office/drawing/2014/main" id="{A67A0CD0-2FB8-4EBE-B71C-1EE1F9261884}"/>
              </a:ext>
            </a:extLst>
          </p:cNvPr>
          <p:cNvSpPr>
            <a:spLocks noGrp="1"/>
          </p:cNvSpPr>
          <p:nvPr>
            <p:ph idx="1"/>
          </p:nvPr>
        </p:nvSpPr>
        <p:spPr>
          <a:xfrm>
            <a:off x="1768876" y="800747"/>
            <a:ext cx="5760177" cy="3947602"/>
          </a:xfrm>
        </p:spPr>
        <p:txBody>
          <a:bodyPr/>
          <a:lstStyle/>
          <a:p>
            <a:r>
              <a:rPr lang="en-IN" dirty="0"/>
              <a:t>If a search key </a:t>
            </a:r>
            <a:r>
              <a:rPr lang="en-IN" i="1" dirty="0"/>
              <a:t>a</a:t>
            </a:r>
            <a:r>
              <a:rPr lang="en-IN" sz="1500" i="1" baseline="-25000" dirty="0"/>
              <a:t>i</a:t>
            </a:r>
            <a:r>
              <a:rPr lang="en-IN" i="1" dirty="0"/>
              <a:t> </a:t>
            </a:r>
            <a:r>
              <a:rPr lang="en-IN" dirty="0"/>
              <a:t> is not unique, create instead an index on a composite key (</a:t>
            </a:r>
            <a:r>
              <a:rPr lang="en-IN" i="1" dirty="0"/>
              <a:t>a</a:t>
            </a:r>
            <a:r>
              <a:rPr lang="en-IN" i="1" baseline="-25000" dirty="0"/>
              <a:t>i </a:t>
            </a:r>
            <a:r>
              <a:rPr lang="en-IN" dirty="0"/>
              <a:t>, </a:t>
            </a:r>
            <a:r>
              <a:rPr lang="en-IN" i="1" dirty="0"/>
              <a:t>A</a:t>
            </a:r>
            <a:r>
              <a:rPr lang="en-IN" sz="1500" i="1" baseline="-25000" dirty="0"/>
              <a:t>p</a:t>
            </a:r>
            <a:r>
              <a:rPr lang="en-IN" dirty="0"/>
              <a:t>), which is unique</a:t>
            </a:r>
          </a:p>
          <a:p>
            <a:pPr lvl="1"/>
            <a:r>
              <a:rPr lang="en-IN" i="1" dirty="0"/>
              <a:t>A</a:t>
            </a:r>
            <a:r>
              <a:rPr lang="en-IN" sz="1500" i="1" baseline="-25000" dirty="0"/>
              <a:t>p</a:t>
            </a:r>
            <a:r>
              <a:rPr lang="en-IN" dirty="0"/>
              <a:t> could be a primary key, record ID, or any other attribute that guarantees uniqueness</a:t>
            </a:r>
          </a:p>
          <a:p>
            <a:r>
              <a:rPr lang="en-IN" dirty="0"/>
              <a:t>Search for </a:t>
            </a:r>
            <a:r>
              <a:rPr lang="en-IN" i="1" dirty="0"/>
              <a:t>a</a:t>
            </a:r>
            <a:r>
              <a:rPr lang="en-IN" sz="1500" i="1" baseline="-25000" dirty="0"/>
              <a:t>i</a:t>
            </a:r>
            <a:r>
              <a:rPr lang="en-IN" i="1" dirty="0"/>
              <a:t> = v </a:t>
            </a:r>
            <a:r>
              <a:rPr lang="en-IN" dirty="0"/>
              <a:t>can be implemented by a range search on composite key, with range (</a:t>
            </a:r>
            <a:r>
              <a:rPr lang="en-IN" i="1" dirty="0"/>
              <a:t>v, </a:t>
            </a:r>
            <a:r>
              <a:rPr lang="en-IN" sz="1500" i="1" dirty="0"/>
              <a:t>-</a:t>
            </a:r>
            <a:r>
              <a:rPr lang="en-IN" sz="1500" dirty="0"/>
              <a:t> ∞</a:t>
            </a:r>
            <a:r>
              <a:rPr lang="en-IN" dirty="0"/>
              <a:t>) to (</a:t>
            </a:r>
            <a:r>
              <a:rPr lang="en-IN" i="1" dirty="0"/>
              <a:t>v, </a:t>
            </a:r>
            <a:r>
              <a:rPr lang="en-IN" sz="1500" i="1" dirty="0"/>
              <a:t>+</a:t>
            </a:r>
            <a:r>
              <a:rPr lang="en-IN" sz="1500" dirty="0"/>
              <a:t> ∞</a:t>
            </a:r>
            <a:r>
              <a:rPr lang="en-IN" dirty="0"/>
              <a:t>)</a:t>
            </a:r>
          </a:p>
          <a:p>
            <a:r>
              <a:rPr lang="en-US" altLang="en-US" dirty="0"/>
              <a:t>But more I/O operations are needed to fetch the actual records</a:t>
            </a:r>
          </a:p>
          <a:p>
            <a:pPr lvl="1"/>
            <a:r>
              <a:rPr lang="en-US" altLang="en-US" dirty="0"/>
              <a:t>If the index is clustering, all accesses are sequential</a:t>
            </a:r>
          </a:p>
          <a:p>
            <a:pPr lvl="1"/>
            <a:r>
              <a:rPr lang="en-US" altLang="en-US" dirty="0"/>
              <a:t>If the index is non-clustering, each record access may need an I/O operation</a:t>
            </a:r>
          </a:p>
          <a:p>
            <a:endParaRPr lang="en-IN" dirty="0"/>
          </a:p>
        </p:txBody>
      </p:sp>
    </p:spTree>
    <p:extLst>
      <p:ext uri="{BB962C8B-B14F-4D97-AF65-F5344CB8AC3E}">
        <p14:creationId xmlns:p14="http://schemas.microsoft.com/office/powerpoint/2010/main" val="41965039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a:extLst>
              <a:ext uri="{FF2B5EF4-FFF2-40B4-BE49-F238E27FC236}">
                <a16:creationId xmlns:a16="http://schemas.microsoft.com/office/drawing/2014/main" id="{D9BC46D2-8B96-4350-99BF-D7488E007C1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a:t>
            </a:r>
          </a:p>
        </p:txBody>
      </p:sp>
      <p:sp>
        <p:nvSpPr>
          <p:cNvPr id="69635" name="Rectangle 3">
            <a:extLst>
              <a:ext uri="{FF2B5EF4-FFF2-40B4-BE49-F238E27FC236}">
                <a16:creationId xmlns:a16="http://schemas.microsoft.com/office/drawing/2014/main" id="{0EC1EF23-2948-434B-835A-29D4CD15088D}"/>
              </a:ext>
            </a:extLst>
          </p:cNvPr>
          <p:cNvSpPr>
            <a:spLocks noGrp="1" noChangeArrowheads="1"/>
          </p:cNvSpPr>
          <p:nvPr>
            <p:ph type="body" idx="1"/>
          </p:nvPr>
        </p:nvSpPr>
        <p:spPr>
          <a:xfrm>
            <a:off x="1719263" y="800747"/>
            <a:ext cx="5809790" cy="3947602"/>
          </a:xfrm>
        </p:spPr>
        <p:txBody>
          <a:bodyPr/>
          <a:lstStyle/>
          <a:p>
            <a:pPr marL="0" indent="0">
              <a:buNone/>
              <a:defRPr/>
            </a:pPr>
            <a:r>
              <a:rPr lang="en-US" dirty="0">
                <a:ea typeface="ＭＳ Ｐゴシック" charset="0"/>
              </a:rPr>
              <a:t>Assume record already added to the file.  Let </a:t>
            </a:r>
          </a:p>
          <a:p>
            <a:pPr lvl="1">
              <a:buFont typeface="Monotype Sorts" charset="0"/>
              <a:buChar char="l"/>
              <a:defRPr/>
            </a:pPr>
            <a:r>
              <a:rPr lang="en-US" i="1" dirty="0" err="1">
                <a:ea typeface="ＭＳ Ｐゴシック" charset="-128"/>
              </a:rPr>
              <a:t>pr</a:t>
            </a:r>
            <a:r>
              <a:rPr lang="en-US" dirty="0">
                <a:ea typeface="ＭＳ Ｐゴシック" charset="-128"/>
              </a:rPr>
              <a:t> be pointer to the record, and let </a:t>
            </a:r>
          </a:p>
          <a:p>
            <a:pPr lvl="1">
              <a:buFont typeface="Monotype Sorts" charset="0"/>
              <a:buChar char="l"/>
              <a:defRPr/>
            </a:pPr>
            <a:r>
              <a:rPr lang="en-US" dirty="0">
                <a:ea typeface="ＭＳ Ｐゴシック" charset="-128"/>
              </a:rPr>
              <a:t>v be the search key value of the record</a:t>
            </a:r>
          </a:p>
          <a:p>
            <a:pPr>
              <a:buFont typeface="Monotype Sorts" charset="0"/>
              <a:buAutoNum type="arabicPeriod"/>
              <a:defRPr/>
            </a:pPr>
            <a:r>
              <a:rPr lang="en-US" dirty="0">
                <a:ea typeface="ＭＳ Ｐゴシック" charset="0"/>
              </a:rPr>
              <a:t>Find the leaf node in which the search-key value would appear</a:t>
            </a:r>
          </a:p>
          <a:p>
            <a:pPr marL="600075" lvl="1" indent="-257175">
              <a:buFont typeface="Monotype Sorts" charset="0"/>
              <a:buAutoNum type="arabicPeriod"/>
              <a:defRPr/>
            </a:pPr>
            <a:r>
              <a:rPr lang="en-US" dirty="0">
                <a:ea typeface="ＭＳ Ｐゴシック" charset="0"/>
              </a:rPr>
              <a:t>If there is room in the leaf node, insert (v, </a:t>
            </a:r>
            <a:r>
              <a:rPr lang="en-US" i="1" dirty="0" err="1">
                <a:ea typeface="ＭＳ Ｐゴシック" charset="0"/>
              </a:rPr>
              <a:t>pr</a:t>
            </a:r>
            <a:r>
              <a:rPr lang="en-US" dirty="0">
                <a:ea typeface="ＭＳ Ｐゴシック" charset="0"/>
              </a:rPr>
              <a:t>) pair in the leaf node</a:t>
            </a:r>
          </a:p>
          <a:p>
            <a:pPr marL="600075" lvl="1" indent="-257175">
              <a:buFont typeface="Monotype Sorts" charset="0"/>
              <a:buAutoNum type="arabicPeriod"/>
              <a:defRPr/>
            </a:pPr>
            <a:r>
              <a:rPr lang="en-US" dirty="0">
                <a:ea typeface="ＭＳ Ｐゴシック" charset="0"/>
              </a:rPr>
              <a:t>Otherwise, split the node (along with the new (</a:t>
            </a:r>
            <a:r>
              <a:rPr lang="en-US" i="1" dirty="0">
                <a:ea typeface="ＭＳ Ｐゴシック" charset="0"/>
              </a:rPr>
              <a:t>v, </a:t>
            </a:r>
            <a:r>
              <a:rPr lang="en-US" i="1" dirty="0" err="1">
                <a:ea typeface="ＭＳ Ｐゴシック" charset="0"/>
              </a:rPr>
              <a:t>pr</a:t>
            </a:r>
            <a:r>
              <a:rPr lang="en-US" dirty="0">
                <a:ea typeface="ＭＳ Ｐゴシック" charset="0"/>
              </a:rPr>
              <a:t>)  entry) as discussed in the next slide, and propagate updates to parent nodes.</a:t>
            </a:r>
          </a:p>
        </p:txBody>
      </p:sp>
    </p:spTree>
    <p:extLst>
      <p:ext uri="{BB962C8B-B14F-4D97-AF65-F5344CB8AC3E}">
        <p14:creationId xmlns:p14="http://schemas.microsoft.com/office/powerpoint/2010/main" val="9779650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a:extLst>
              <a:ext uri="{FF2B5EF4-FFF2-40B4-BE49-F238E27FC236}">
                <a16:creationId xmlns:a16="http://schemas.microsoft.com/office/drawing/2014/main" id="{5AEA49CE-1282-437D-9DE8-9A9CBC5959F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 (Cont.)</a:t>
            </a:r>
          </a:p>
        </p:txBody>
      </p:sp>
      <p:sp>
        <p:nvSpPr>
          <p:cNvPr id="60419" name="Rectangle 3">
            <a:extLst>
              <a:ext uri="{FF2B5EF4-FFF2-40B4-BE49-F238E27FC236}">
                <a16:creationId xmlns:a16="http://schemas.microsoft.com/office/drawing/2014/main" id="{E2BDD1D5-5CBB-491F-96EF-2F18E241BE54}"/>
              </a:ext>
            </a:extLst>
          </p:cNvPr>
          <p:cNvSpPr>
            <a:spLocks noGrp="1" noChangeArrowheads="1"/>
          </p:cNvSpPr>
          <p:nvPr>
            <p:ph type="body" idx="1"/>
          </p:nvPr>
        </p:nvSpPr>
        <p:spPr>
          <a:xfrm>
            <a:off x="1775534" y="800747"/>
            <a:ext cx="5753519" cy="3947602"/>
          </a:xfrm>
        </p:spPr>
        <p:txBody>
          <a:bodyPr/>
          <a:lstStyle/>
          <a:p>
            <a:r>
              <a:rPr lang="en-US" altLang="en-US" dirty="0"/>
              <a:t>Splitting a leaf node:</a:t>
            </a:r>
          </a:p>
          <a:p>
            <a:pPr lvl="1"/>
            <a:r>
              <a:rPr lang="en-US" altLang="en-US" dirty="0"/>
              <a:t>take the </a:t>
            </a:r>
            <a:r>
              <a:rPr lang="en-US" altLang="en-US" i="1" dirty="0"/>
              <a:t>n </a:t>
            </a:r>
            <a:r>
              <a:rPr lang="en-US" altLang="en-US" dirty="0"/>
              <a:t>(search-key value, pointer) pairs (including the one being inserted) in sorted order.  Place the first </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in the original node, and the rest in a new node.</a:t>
            </a:r>
          </a:p>
          <a:p>
            <a:pPr lvl="1"/>
            <a:r>
              <a:rPr lang="en-US" altLang="en-US" dirty="0">
                <a:sym typeface="Symbol" panose="05050102010706020507" pitchFamily="18" charset="2"/>
              </a:rPr>
              <a:t>let the new node be </a:t>
            </a:r>
            <a:r>
              <a:rPr lang="en-US" altLang="en-US" i="1" dirty="0">
                <a:sym typeface="Symbol" panose="05050102010706020507" pitchFamily="18" charset="2"/>
              </a:rPr>
              <a:t>p,</a:t>
            </a:r>
            <a:r>
              <a:rPr lang="en-US" altLang="en-US" dirty="0">
                <a:sym typeface="Symbol" panose="05050102010706020507" pitchFamily="18" charset="2"/>
              </a:rPr>
              <a:t> and let </a:t>
            </a:r>
            <a:r>
              <a:rPr lang="en-US" altLang="en-US" i="1" dirty="0">
                <a:sym typeface="Symbol" panose="05050102010706020507" pitchFamily="18" charset="2"/>
              </a:rPr>
              <a:t>k</a:t>
            </a:r>
            <a:r>
              <a:rPr lang="en-US" altLang="en-US" dirty="0">
                <a:sym typeface="Symbol" panose="05050102010706020507" pitchFamily="18" charset="2"/>
              </a:rPr>
              <a:t> be the least key value in </a:t>
            </a:r>
            <a:r>
              <a:rPr lang="en-US" altLang="en-US" i="1" dirty="0">
                <a:sym typeface="Symbol" panose="05050102010706020507" pitchFamily="18" charset="2"/>
              </a:rPr>
              <a:t>p.  </a:t>
            </a:r>
            <a:r>
              <a:rPr lang="en-US" altLang="en-US" dirty="0">
                <a:sym typeface="Symbol" panose="05050102010706020507" pitchFamily="18" charset="2"/>
              </a:rPr>
              <a:t>Insert (</a:t>
            </a:r>
            <a:r>
              <a:rPr lang="en-US" altLang="en-US" i="1" dirty="0" err="1">
                <a:sym typeface="Symbol" panose="05050102010706020507" pitchFamily="18" charset="2"/>
              </a:rPr>
              <a:t>k,p</a:t>
            </a:r>
            <a:r>
              <a:rPr lang="en-US" altLang="en-US" dirty="0">
                <a:sym typeface="Symbol" panose="05050102010706020507" pitchFamily="18" charset="2"/>
              </a:rPr>
              <a:t>) in the parent of the node being split. </a:t>
            </a:r>
          </a:p>
          <a:p>
            <a:pPr lvl="1"/>
            <a:r>
              <a:rPr lang="en-US" altLang="en-US" dirty="0">
                <a:sym typeface="Symbol" panose="05050102010706020507" pitchFamily="18" charset="2"/>
              </a:rPr>
              <a:t>If the parent is full, split it and </a:t>
            </a:r>
            <a:r>
              <a:rPr lang="en-US" altLang="en-US" b="1" dirty="0">
                <a:sym typeface="Symbol" panose="05050102010706020507" pitchFamily="18" charset="2"/>
              </a:rPr>
              <a:t>propagate</a:t>
            </a:r>
            <a:r>
              <a:rPr lang="en-US" altLang="en-US" dirty="0">
                <a:sym typeface="Symbol" panose="05050102010706020507" pitchFamily="18" charset="2"/>
              </a:rPr>
              <a:t> the split further up.</a:t>
            </a:r>
          </a:p>
          <a:p>
            <a:r>
              <a:rPr lang="en-US" altLang="en-US" dirty="0"/>
              <a:t>Splitting of nodes proceeds upwards till a node that is not full is found. </a:t>
            </a:r>
          </a:p>
          <a:p>
            <a:pPr lvl="1"/>
            <a:r>
              <a:rPr lang="en-US" altLang="en-US" dirty="0"/>
              <a:t>In the worst case the root node may be split increasing the height of the tree by 1. </a:t>
            </a:r>
          </a:p>
        </p:txBody>
      </p:sp>
      <p:sp>
        <p:nvSpPr>
          <p:cNvPr id="60420" name="Text Box 4">
            <a:extLst>
              <a:ext uri="{FF2B5EF4-FFF2-40B4-BE49-F238E27FC236}">
                <a16:creationId xmlns:a16="http://schemas.microsoft.com/office/drawing/2014/main" id="{DE51FAA6-8AF6-49C8-87EF-D5809D2C0B01}"/>
              </a:ext>
            </a:extLst>
          </p:cNvPr>
          <p:cNvSpPr txBox="1">
            <a:spLocks noChangeArrowheads="1"/>
          </p:cNvSpPr>
          <p:nvPr/>
        </p:nvSpPr>
        <p:spPr bwMode="auto">
          <a:xfrm>
            <a:off x="1938337" y="3950207"/>
            <a:ext cx="5825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Result of splitting node containing Brandt, </a:t>
            </a:r>
            <a:r>
              <a:rPr kumimoji="0" lang="en-US" altLang="en-US" sz="1200" dirty="0" err="1">
                <a:solidFill>
                  <a:srgbClr val="000000"/>
                </a:solidFill>
              </a:rPr>
              <a:t>Califieri</a:t>
            </a:r>
            <a:r>
              <a:rPr kumimoji="0" lang="en-US" altLang="en-US" sz="1200" dirty="0">
                <a:solidFill>
                  <a:srgbClr val="000000"/>
                </a:solidFill>
              </a:rPr>
              <a:t> and Crick on inserting Adams</a:t>
            </a:r>
          </a:p>
          <a:p>
            <a:pPr defTabSz="685800" eaLnBrk="0" hangingPunct="0">
              <a:spcBef>
                <a:spcPct val="0"/>
              </a:spcBef>
              <a:buClrTx/>
              <a:buSzTx/>
              <a:buNone/>
            </a:pPr>
            <a:r>
              <a:rPr kumimoji="0" lang="en-US" altLang="en-US" sz="1200" dirty="0">
                <a:solidFill>
                  <a:srgbClr val="000000"/>
                </a:solidFill>
              </a:rPr>
              <a:t>Next step: insert entry with (</a:t>
            </a:r>
            <a:r>
              <a:rPr kumimoji="0" lang="en-US" altLang="en-US" sz="1200" dirty="0" err="1">
                <a:solidFill>
                  <a:srgbClr val="000000"/>
                </a:solidFill>
              </a:rPr>
              <a:t>Califieri</a:t>
            </a:r>
            <a:r>
              <a:rPr kumimoji="0" lang="en-US" altLang="en-US" sz="1200" dirty="0">
                <a:solidFill>
                  <a:srgbClr val="000000"/>
                </a:solidFill>
              </a:rPr>
              <a:t>, pointer-to-new-node) into parent</a:t>
            </a:r>
          </a:p>
        </p:txBody>
      </p:sp>
      <p:pic>
        <p:nvPicPr>
          <p:cNvPr id="60421" name="Picture 5">
            <a:extLst>
              <a:ext uri="{FF2B5EF4-FFF2-40B4-BE49-F238E27FC236}">
                <a16:creationId xmlns:a16="http://schemas.microsoft.com/office/drawing/2014/main" id="{F278061A-08BF-43DD-B040-80CA73068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486" y="3305335"/>
            <a:ext cx="4570214" cy="43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681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a:extLst>
              <a:ext uri="{FF2B5EF4-FFF2-40B4-BE49-F238E27FC236}">
                <a16:creationId xmlns:a16="http://schemas.microsoft.com/office/drawing/2014/main" id="{E838D612-2617-4F65-ABEC-C50DAA4A2ACD}"/>
              </a:ext>
            </a:extLst>
          </p:cNvPr>
          <p:cNvSpPr>
            <a:spLocks noGrp="1" noChangeArrowheads="1"/>
          </p:cNvSpPr>
          <p:nvPr>
            <p:ph type="title"/>
          </p:nvPr>
        </p:nvSpPr>
        <p:spPr>
          <a:xfrm>
            <a:off x="1757363" y="0"/>
            <a:ext cx="6057900" cy="457200"/>
          </a:xfrm>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sp>
        <p:nvSpPr>
          <p:cNvPr id="62467" name="Text Box 3">
            <a:extLst>
              <a:ext uri="{FF2B5EF4-FFF2-40B4-BE49-F238E27FC236}">
                <a16:creationId xmlns:a16="http://schemas.microsoft.com/office/drawing/2014/main" id="{CE08564C-3C9F-41D5-9400-251991EBA959}"/>
              </a:ext>
            </a:extLst>
          </p:cNvPr>
          <p:cNvSpPr txBox="1">
            <a:spLocks noChangeArrowheads="1"/>
          </p:cNvSpPr>
          <p:nvPr/>
        </p:nvSpPr>
        <p:spPr bwMode="auto">
          <a:xfrm>
            <a:off x="2835789" y="4434279"/>
            <a:ext cx="35081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B</a:t>
            </a:r>
            <a:r>
              <a:rPr kumimoji="0" lang="en-US" altLang="en-US" sz="1275" baseline="30000" dirty="0">
                <a:solidFill>
                  <a:srgbClr val="000000"/>
                </a:solidFill>
              </a:rPr>
              <a:t>+</a:t>
            </a:r>
            <a:r>
              <a:rPr kumimoji="0" lang="en-US" altLang="en-US" sz="1275" dirty="0">
                <a:solidFill>
                  <a:srgbClr val="000000"/>
                </a:solidFill>
              </a:rPr>
              <a:t>-Tree before and after insertion of </a:t>
            </a:r>
            <a:r>
              <a:rPr kumimoji="0" lang="ja-JP" altLang="en-US" sz="1275" dirty="0">
                <a:solidFill>
                  <a:srgbClr val="000000"/>
                </a:solidFill>
              </a:rPr>
              <a:t>“</a:t>
            </a:r>
            <a:r>
              <a:rPr kumimoji="0" lang="en-US" altLang="ja-JP" sz="1275" dirty="0">
                <a:solidFill>
                  <a:srgbClr val="000000"/>
                </a:solidFill>
              </a:rPr>
              <a:t>Adams</a:t>
            </a:r>
            <a:r>
              <a:rPr kumimoji="0" lang="ja-JP" altLang="en-US" sz="1275" dirty="0">
                <a:solidFill>
                  <a:srgbClr val="000000"/>
                </a:solidFill>
              </a:rPr>
              <a:t>”</a:t>
            </a:r>
            <a:endParaRPr kumimoji="0" lang="en-US" altLang="en-US" sz="1275" dirty="0">
              <a:solidFill>
                <a:srgbClr val="000000"/>
              </a:solidFill>
            </a:endParaRPr>
          </a:p>
        </p:txBody>
      </p:sp>
      <p:pic>
        <p:nvPicPr>
          <p:cNvPr id="62468" name="Picture 5">
            <a:extLst>
              <a:ext uri="{FF2B5EF4-FFF2-40B4-BE49-F238E27FC236}">
                <a16:creationId xmlns:a16="http://schemas.microsoft.com/office/drawing/2014/main" id="{908B9831-6927-4293-9513-3CC8AD660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72057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6EBD748B-6617-409C-8E4E-B8A47F75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1329929" y="702469"/>
            <a:ext cx="6486525" cy="137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4">
            <a:extLst>
              <a:ext uri="{FF2B5EF4-FFF2-40B4-BE49-F238E27FC236}">
                <a16:creationId xmlns:a16="http://schemas.microsoft.com/office/drawing/2014/main" id="{B9608D1A-A4D1-4489-8DD9-690D5B521993}"/>
              </a:ext>
            </a:extLst>
          </p:cNvPr>
          <p:cNvSpPr txBox="1">
            <a:spLocks noChangeArrowheads="1"/>
          </p:cNvSpPr>
          <p:nvPr/>
        </p:nvSpPr>
        <p:spPr bwMode="auto">
          <a:xfrm>
            <a:off x="1229917" y="2867026"/>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2471" name="Straight Arrow Connector 6">
            <a:extLst>
              <a:ext uri="{FF2B5EF4-FFF2-40B4-BE49-F238E27FC236}">
                <a16:creationId xmlns:a16="http://schemas.microsoft.com/office/drawing/2014/main" id="{756C3830-99E7-4D37-A022-A1FBEA881583}"/>
              </a:ext>
            </a:extLst>
          </p:cNvPr>
          <p:cNvCxnSpPr>
            <a:cxnSpLocks noChangeShapeType="1"/>
          </p:cNvCxnSpPr>
          <p:nvPr/>
        </p:nvCxnSpPr>
        <p:spPr bwMode="auto">
          <a:xfrm flipH="1">
            <a:off x="1395413" y="3168253"/>
            <a:ext cx="457200" cy="70008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9">
            <a:extLst>
              <a:ext uri="{FF2B5EF4-FFF2-40B4-BE49-F238E27FC236}">
                <a16:creationId xmlns:a16="http://schemas.microsoft.com/office/drawing/2014/main" id="{73A022AF-F6F2-45BE-8617-910EF8586C75}"/>
              </a:ext>
            </a:extLst>
          </p:cNvPr>
          <p:cNvCxnSpPr>
            <a:cxnSpLocks noChangeShapeType="1"/>
          </p:cNvCxnSpPr>
          <p:nvPr/>
        </p:nvCxnSpPr>
        <p:spPr bwMode="auto">
          <a:xfrm>
            <a:off x="1862138" y="3168254"/>
            <a:ext cx="525066" cy="14525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905207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DD05024D-2613-4FC9-A668-F687AB1ED673}"/>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pic>
        <p:nvPicPr>
          <p:cNvPr id="64516" name="Picture 5">
            <a:extLst>
              <a:ext uri="{FF2B5EF4-FFF2-40B4-BE49-F238E27FC236}">
                <a16:creationId xmlns:a16="http://schemas.microsoft.com/office/drawing/2014/main" id="{A9B13163-588D-40FB-9312-86ACA9DB5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742" y="2992041"/>
            <a:ext cx="6384131"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90502F59-2918-434A-99BF-461D75571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35" y="816769"/>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3">
            <a:extLst>
              <a:ext uri="{FF2B5EF4-FFF2-40B4-BE49-F238E27FC236}">
                <a16:creationId xmlns:a16="http://schemas.microsoft.com/office/drawing/2014/main" id="{42FA8B7C-AFE7-455C-BDCE-6A5F1875ACB4}"/>
              </a:ext>
            </a:extLst>
          </p:cNvPr>
          <p:cNvSpPr txBox="1">
            <a:spLocks noChangeArrowheads="1"/>
          </p:cNvSpPr>
          <p:nvPr/>
        </p:nvSpPr>
        <p:spPr bwMode="auto">
          <a:xfrm>
            <a:off x="1301746" y="2558449"/>
            <a:ext cx="383540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b="1" dirty="0">
                <a:solidFill>
                  <a:srgbClr val="000000"/>
                </a:solidFill>
              </a:rPr>
              <a:t>B</a:t>
            </a:r>
            <a:r>
              <a:rPr kumimoji="0" lang="en-US" altLang="en-US" sz="1275" b="1" baseline="30000" dirty="0">
                <a:solidFill>
                  <a:srgbClr val="000000"/>
                </a:solidFill>
              </a:rPr>
              <a:t>+</a:t>
            </a:r>
            <a:r>
              <a:rPr kumimoji="0" lang="en-US" altLang="en-US" sz="1275" b="1" dirty="0">
                <a:solidFill>
                  <a:srgbClr val="000000"/>
                </a:solidFill>
              </a:rPr>
              <a:t>-Tree before and after insertion of </a:t>
            </a:r>
            <a:r>
              <a:rPr kumimoji="0" lang="ja-JP" altLang="en-US" sz="1275" b="1" dirty="0">
                <a:solidFill>
                  <a:srgbClr val="000000"/>
                </a:solidFill>
              </a:rPr>
              <a:t>“</a:t>
            </a:r>
            <a:r>
              <a:rPr kumimoji="0" lang="en-US" altLang="ja-JP" sz="1275" b="1" dirty="0" err="1">
                <a:solidFill>
                  <a:srgbClr val="000000"/>
                </a:solidFill>
              </a:rPr>
              <a:t>Lamport</a:t>
            </a:r>
            <a:r>
              <a:rPr kumimoji="0" lang="ja-JP" altLang="en-US" sz="1275" b="1" dirty="0">
                <a:solidFill>
                  <a:srgbClr val="000000"/>
                </a:solidFill>
              </a:rPr>
              <a:t>”</a:t>
            </a:r>
            <a:endParaRPr kumimoji="0" lang="en-US" altLang="en-US" sz="1275" b="1" dirty="0">
              <a:solidFill>
                <a:srgbClr val="000000"/>
              </a:solidFill>
            </a:endParaRPr>
          </a:p>
        </p:txBody>
      </p:sp>
      <p:cxnSp>
        <p:nvCxnSpPr>
          <p:cNvPr id="64519" name="Straight Arrow Connector 17">
            <a:extLst>
              <a:ext uri="{FF2B5EF4-FFF2-40B4-BE49-F238E27FC236}">
                <a16:creationId xmlns:a16="http://schemas.microsoft.com/office/drawing/2014/main" id="{5E3D2B5F-0BCB-4ED5-801C-3FDBFC82FB39}"/>
              </a:ext>
            </a:extLst>
          </p:cNvPr>
          <p:cNvCxnSpPr>
            <a:cxnSpLocks noChangeShapeType="1"/>
          </p:cNvCxnSpPr>
          <p:nvPr/>
        </p:nvCxnSpPr>
        <p:spPr bwMode="auto">
          <a:xfrm flipH="1" flipV="1">
            <a:off x="5642373" y="2507456"/>
            <a:ext cx="1244203" cy="2619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0" name="Straight Arrow Connector 18">
            <a:extLst>
              <a:ext uri="{FF2B5EF4-FFF2-40B4-BE49-F238E27FC236}">
                <a16:creationId xmlns:a16="http://schemas.microsoft.com/office/drawing/2014/main" id="{2EDE0897-E491-47F8-8FAC-8204193C2565}"/>
              </a:ext>
            </a:extLst>
          </p:cNvPr>
          <p:cNvCxnSpPr>
            <a:cxnSpLocks noChangeShapeType="1"/>
            <a:stCxn id="64523" idx="0"/>
          </p:cNvCxnSpPr>
          <p:nvPr/>
        </p:nvCxnSpPr>
        <p:spPr bwMode="auto">
          <a:xfrm flipH="1" flipV="1">
            <a:off x="4626770" y="4498183"/>
            <a:ext cx="651346" cy="22264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1" name="TextBox 19">
            <a:extLst>
              <a:ext uri="{FF2B5EF4-FFF2-40B4-BE49-F238E27FC236}">
                <a16:creationId xmlns:a16="http://schemas.microsoft.com/office/drawing/2014/main" id="{FDC0295E-D1B0-4F2C-928D-3DFC7F7B10DA}"/>
              </a:ext>
            </a:extLst>
          </p:cNvPr>
          <p:cNvSpPr txBox="1">
            <a:spLocks noChangeArrowheads="1"/>
          </p:cNvSpPr>
          <p:nvPr/>
        </p:nvSpPr>
        <p:spPr bwMode="auto">
          <a:xfrm>
            <a:off x="6615113" y="27693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2" name="Straight Arrow Connector 20">
            <a:extLst>
              <a:ext uri="{FF2B5EF4-FFF2-40B4-BE49-F238E27FC236}">
                <a16:creationId xmlns:a16="http://schemas.microsoft.com/office/drawing/2014/main" id="{F737DEC2-23E1-44C5-969C-37FF0B1D6702}"/>
              </a:ext>
            </a:extLst>
          </p:cNvPr>
          <p:cNvCxnSpPr>
            <a:cxnSpLocks noChangeShapeType="1"/>
            <a:stCxn id="64523" idx="0"/>
          </p:cNvCxnSpPr>
          <p:nvPr/>
        </p:nvCxnSpPr>
        <p:spPr bwMode="auto">
          <a:xfrm flipV="1">
            <a:off x="5278116" y="4524375"/>
            <a:ext cx="140419" cy="196454"/>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3" name="TextBox 26">
            <a:extLst>
              <a:ext uri="{FF2B5EF4-FFF2-40B4-BE49-F238E27FC236}">
                <a16:creationId xmlns:a16="http://schemas.microsoft.com/office/drawing/2014/main" id="{554B1C0E-750F-4F61-9B68-F1F2DD512276}"/>
              </a:ext>
            </a:extLst>
          </p:cNvPr>
          <p:cNvSpPr txBox="1">
            <a:spLocks noChangeArrowheads="1"/>
          </p:cNvSpPr>
          <p:nvPr/>
        </p:nvSpPr>
        <p:spPr bwMode="auto">
          <a:xfrm>
            <a:off x="4630342" y="4720829"/>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4" name="Straight Arrow Connector 31">
            <a:extLst>
              <a:ext uri="{FF2B5EF4-FFF2-40B4-BE49-F238E27FC236}">
                <a16:creationId xmlns:a16="http://schemas.microsoft.com/office/drawing/2014/main" id="{C16081F2-1872-439F-A985-1D15150B3909}"/>
              </a:ext>
            </a:extLst>
          </p:cNvPr>
          <p:cNvCxnSpPr>
            <a:cxnSpLocks noChangeShapeType="1"/>
            <a:stCxn id="64521" idx="2"/>
          </p:cNvCxnSpPr>
          <p:nvPr/>
        </p:nvCxnSpPr>
        <p:spPr bwMode="auto">
          <a:xfrm flipH="1">
            <a:off x="5637611" y="3046393"/>
            <a:ext cx="1625276" cy="1480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5" name="Straight Arrow Connector 34">
            <a:extLst>
              <a:ext uri="{FF2B5EF4-FFF2-40B4-BE49-F238E27FC236}">
                <a16:creationId xmlns:a16="http://schemas.microsoft.com/office/drawing/2014/main" id="{DA6BACEE-8DD7-4B86-9060-0CBAB45CBE42}"/>
              </a:ext>
            </a:extLst>
          </p:cNvPr>
          <p:cNvCxnSpPr>
            <a:cxnSpLocks noChangeShapeType="1"/>
            <a:stCxn id="64521" idx="2"/>
          </p:cNvCxnSpPr>
          <p:nvPr/>
        </p:nvCxnSpPr>
        <p:spPr bwMode="auto">
          <a:xfrm flipH="1">
            <a:off x="6113861" y="3046393"/>
            <a:ext cx="1149026" cy="3766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3826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a:extLst>
              <a:ext uri="{FF2B5EF4-FFF2-40B4-BE49-F238E27FC236}">
                <a16:creationId xmlns:a16="http://schemas.microsoft.com/office/drawing/2014/main" id="{CE06EF58-53E3-49D2-A223-7EC0F27F85E4}"/>
              </a:ext>
            </a:extLst>
          </p:cNvPr>
          <p:cNvSpPr>
            <a:spLocks noGrp="1" noChangeArrowheads="1"/>
          </p:cNvSpPr>
          <p:nvPr>
            <p:ph type="body" idx="1"/>
          </p:nvPr>
        </p:nvSpPr>
        <p:spPr>
          <a:xfrm>
            <a:off x="1781175" y="800747"/>
            <a:ext cx="5747878" cy="3947602"/>
          </a:xfrm>
        </p:spPr>
        <p:txBody>
          <a:bodyPr/>
          <a:lstStyle/>
          <a:p>
            <a:r>
              <a:rPr lang="en-US" altLang="en-US" dirty="0"/>
              <a:t>Splitting a non-leaf node: when inserting (</a:t>
            </a:r>
            <a:r>
              <a:rPr lang="en-US" altLang="en-US" dirty="0" err="1"/>
              <a:t>k,p</a:t>
            </a:r>
            <a:r>
              <a:rPr lang="en-US" altLang="en-US" dirty="0"/>
              <a:t>) into an already full internal node N</a:t>
            </a:r>
          </a:p>
          <a:p>
            <a:pPr lvl="1"/>
            <a:r>
              <a:rPr lang="en-US" altLang="en-US" dirty="0"/>
              <a:t>Copy N to an in-memory area M with space for n+1 pointers and n keys</a:t>
            </a:r>
          </a:p>
          <a:p>
            <a:pPr lvl="1"/>
            <a:r>
              <a:rPr lang="en-US" altLang="en-US" dirty="0"/>
              <a:t>Insert (</a:t>
            </a:r>
            <a:r>
              <a:rPr lang="en-US" altLang="en-US" dirty="0" err="1"/>
              <a:t>k,p</a:t>
            </a:r>
            <a:r>
              <a:rPr lang="en-US" altLang="en-US" dirty="0"/>
              <a:t>) into M</a:t>
            </a:r>
          </a:p>
          <a:p>
            <a:pPr lvl="1"/>
            <a:r>
              <a:rPr lang="en-US" altLang="en-US" dirty="0"/>
              <a:t>Copy P</a:t>
            </a:r>
            <a:r>
              <a:rPr lang="en-US" altLang="en-US" baseline="-25000" dirty="0"/>
              <a:t>1</a:t>
            </a:r>
            <a:r>
              <a:rPr lang="en-US" altLang="en-US" dirty="0"/>
              <a:t>,K</a:t>
            </a:r>
            <a:r>
              <a:rPr lang="en-US" altLang="en-US" baseline="-25000" dirty="0"/>
              <a:t>1</a:t>
            </a:r>
            <a:r>
              <a:rPr lang="en-US" altLang="en-US" dirty="0"/>
              <a:t>, …, K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,P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 from M back into node N</a:t>
            </a:r>
          </a:p>
          <a:p>
            <a:pPr lvl="1"/>
            <a:r>
              <a:rPr lang="en-US" altLang="en-US" dirty="0"/>
              <a:t>Copy </a:t>
            </a:r>
            <a:r>
              <a:rPr lang="en-US" altLang="en-US" dirty="0" err="1"/>
              <a:t>P</a:t>
            </a:r>
            <a:r>
              <a:rPr lang="en-US" altLang="en-US" baseline="-25000" dirty="0" err="1">
                <a:sym typeface="Symbol" panose="05050102010706020507" pitchFamily="18" charset="2"/>
              </a:rPr>
              <a:t></a:t>
            </a:r>
            <a:r>
              <a:rPr lang="en-US" altLang="en-US" baseline="-25000" dirty="0" err="1"/>
              <a:t>n</a:t>
            </a:r>
            <a:r>
              <a:rPr lang="en-US" altLang="en-US" baseline="-25000" dirty="0"/>
              <a:t>/2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n</a:t>
            </a:r>
            <a:r>
              <a:rPr lang="en-US" altLang="en-US" dirty="0"/>
              <a:t>,P</a:t>
            </a:r>
            <a:r>
              <a:rPr lang="en-US" altLang="en-US" baseline="-25000" dirty="0"/>
              <a:t>n+1</a:t>
            </a:r>
            <a:r>
              <a:rPr lang="en-US" altLang="en-US" dirty="0"/>
              <a:t> from M into newly allocated node N</a:t>
            </a:r>
            <a:r>
              <a:rPr lang="en-US" altLang="ja-JP" dirty="0"/>
              <a:t>'</a:t>
            </a:r>
          </a:p>
          <a:p>
            <a:pPr lvl="1"/>
            <a:r>
              <a:rPr lang="en-US" altLang="en-US" dirty="0"/>
              <a:t>Insert (K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,N</a:t>
            </a:r>
            <a:r>
              <a:rPr lang="en-US" altLang="ja-JP" dirty="0"/>
              <a:t>') into parent N</a:t>
            </a:r>
          </a:p>
          <a:p>
            <a:r>
              <a:rPr lang="en-US" altLang="ja-JP" dirty="0"/>
              <a:t>Example</a:t>
            </a:r>
          </a:p>
          <a:p>
            <a:endParaRPr lang="en-US" altLang="ja-JP" dirty="0"/>
          </a:p>
          <a:p>
            <a:endParaRPr lang="en-US" altLang="ja-JP" dirty="0"/>
          </a:p>
          <a:p>
            <a:endParaRPr lang="en-US" altLang="ja-JP" dirty="0"/>
          </a:p>
          <a:p>
            <a:endParaRPr lang="en-US" altLang="ja-JP" dirty="0"/>
          </a:p>
          <a:p>
            <a:r>
              <a:rPr lang="en-US" altLang="en-US" b="1" dirty="0">
                <a:solidFill>
                  <a:srgbClr val="002060"/>
                </a:solidFill>
              </a:rPr>
              <a:t>Read pseudocode in book!</a:t>
            </a:r>
          </a:p>
        </p:txBody>
      </p:sp>
      <p:sp>
        <p:nvSpPr>
          <p:cNvPr id="1386499" name="Rectangle 3">
            <a:extLst>
              <a:ext uri="{FF2B5EF4-FFF2-40B4-BE49-F238E27FC236}">
                <a16:creationId xmlns:a16="http://schemas.microsoft.com/office/drawing/2014/main" id="{5CA6F855-5988-4CAA-B377-25BEFECDFD5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Insertion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pic>
        <p:nvPicPr>
          <p:cNvPr id="3" name="Picture 2"/>
          <p:cNvPicPr>
            <a:picLocks noChangeAspect="1"/>
          </p:cNvPicPr>
          <p:nvPr/>
        </p:nvPicPr>
        <p:blipFill>
          <a:blip r:embed="rId3"/>
          <a:stretch>
            <a:fillRect/>
          </a:stretch>
        </p:blipFill>
        <p:spPr>
          <a:xfrm>
            <a:off x="3096816" y="3204544"/>
            <a:ext cx="2950369" cy="764381"/>
          </a:xfrm>
          <a:prstGeom prst="rect">
            <a:avLst/>
          </a:prstGeom>
        </p:spPr>
      </p:pic>
    </p:spTree>
    <p:extLst>
      <p:ext uri="{BB962C8B-B14F-4D97-AF65-F5344CB8AC3E}">
        <p14:creationId xmlns:p14="http://schemas.microsoft.com/office/powerpoint/2010/main" val="23338443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a:extLst>
              <a:ext uri="{FF2B5EF4-FFF2-40B4-BE49-F238E27FC236}">
                <a16:creationId xmlns:a16="http://schemas.microsoft.com/office/drawing/2014/main" id="{E790C1DE-1CD9-4461-92B8-625B97C510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a:t>
            </a:r>
          </a:p>
        </p:txBody>
      </p:sp>
      <p:sp>
        <p:nvSpPr>
          <p:cNvPr id="1392643" name="Rectangle 3">
            <a:extLst>
              <a:ext uri="{FF2B5EF4-FFF2-40B4-BE49-F238E27FC236}">
                <a16:creationId xmlns:a16="http://schemas.microsoft.com/office/drawing/2014/main" id="{F5C37CA4-E90F-42D8-BD02-1C88F38D3D2A}"/>
              </a:ext>
            </a:extLst>
          </p:cNvPr>
          <p:cNvSpPr>
            <a:spLocks noGrp="1" noChangeArrowheads="1"/>
          </p:cNvSpPr>
          <p:nvPr>
            <p:ph type="body" idx="1"/>
          </p:nvPr>
        </p:nvSpPr>
        <p:spPr>
          <a:xfrm>
            <a:off x="1643062" y="4604148"/>
            <a:ext cx="5043488" cy="244078"/>
          </a:xfrm>
        </p:spPr>
        <p:txBody>
          <a:bodyPr/>
          <a:lstStyle/>
          <a:p>
            <a:pPr>
              <a:lnSpc>
                <a:spcPct val="90000"/>
              </a:lnSpc>
            </a:pPr>
            <a:r>
              <a:rPr lang="en-US" altLang="en-US" sz="1200" dirty="0"/>
              <a:t>Deleting </a:t>
            </a:r>
            <a:r>
              <a:rPr lang="ja-JP" altLang="en-US" sz="1200" dirty="0"/>
              <a:t>“</a:t>
            </a:r>
            <a:r>
              <a:rPr lang="en-US" altLang="ja-JP" sz="1200" dirty="0"/>
              <a:t>Srinivasan</a:t>
            </a:r>
            <a:r>
              <a:rPr lang="ja-JP" altLang="en-US" sz="1200" dirty="0"/>
              <a:t>”</a:t>
            </a:r>
            <a:r>
              <a:rPr lang="en-US" altLang="ja-JP" sz="1200" dirty="0"/>
              <a:t> causes </a:t>
            </a:r>
            <a:r>
              <a:rPr lang="en-US" altLang="ja-JP" sz="1200" b="1" dirty="0">
                <a:solidFill>
                  <a:srgbClr val="002060"/>
                </a:solidFill>
              </a:rPr>
              <a:t>merging</a:t>
            </a:r>
            <a:r>
              <a:rPr lang="en-US" altLang="ja-JP" sz="1200" dirty="0">
                <a:solidFill>
                  <a:srgbClr val="000090"/>
                </a:solidFill>
              </a:rPr>
              <a:t> </a:t>
            </a:r>
            <a:r>
              <a:rPr lang="en-US" altLang="ja-JP" sz="1200" dirty="0"/>
              <a:t>of under-full leaves</a:t>
            </a:r>
            <a:endParaRPr lang="en-US" altLang="en-US" sz="1200" dirty="0"/>
          </a:p>
        </p:txBody>
      </p:sp>
      <p:sp>
        <p:nvSpPr>
          <p:cNvPr id="67588" name="Text Box 4">
            <a:extLst>
              <a:ext uri="{FF2B5EF4-FFF2-40B4-BE49-F238E27FC236}">
                <a16:creationId xmlns:a16="http://schemas.microsoft.com/office/drawing/2014/main" id="{7F660BFA-4145-4785-8B7A-3D8CE2FC63F4}"/>
              </a:ext>
            </a:extLst>
          </p:cNvPr>
          <p:cNvSpPr txBox="1">
            <a:spLocks noChangeArrowheads="1"/>
          </p:cNvSpPr>
          <p:nvPr/>
        </p:nvSpPr>
        <p:spPr bwMode="auto">
          <a:xfrm>
            <a:off x="1161711" y="2390157"/>
            <a:ext cx="33201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Srinivasan</a:t>
            </a:r>
            <a:r>
              <a:rPr kumimoji="0" lang="ja-JP" altLang="en-US" sz="1350" b="1">
                <a:solidFill>
                  <a:srgbClr val="000000"/>
                </a:solidFill>
              </a:rPr>
              <a:t>”</a:t>
            </a:r>
            <a:endParaRPr kumimoji="0" lang="en-US" altLang="en-US" sz="1350" b="1">
              <a:solidFill>
                <a:srgbClr val="000000"/>
              </a:solidFill>
            </a:endParaRPr>
          </a:p>
        </p:txBody>
      </p:sp>
      <p:pic>
        <p:nvPicPr>
          <p:cNvPr id="67589" name="Picture 5">
            <a:extLst>
              <a:ext uri="{FF2B5EF4-FFF2-40B4-BE49-F238E27FC236}">
                <a16:creationId xmlns:a16="http://schemas.microsoft.com/office/drawing/2014/main" id="{7A14B557-B456-46E1-A0D5-DA00D5DC7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66" y="745331"/>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5">
            <a:extLst>
              <a:ext uri="{FF2B5EF4-FFF2-40B4-BE49-F238E27FC236}">
                <a16:creationId xmlns:a16="http://schemas.microsoft.com/office/drawing/2014/main" id="{4B0D9BE3-DBBE-46DF-851D-8E18AF8289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407" y="2711053"/>
            <a:ext cx="6360319"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591" name="Straight Arrow Connector 2">
            <a:extLst>
              <a:ext uri="{FF2B5EF4-FFF2-40B4-BE49-F238E27FC236}">
                <a16:creationId xmlns:a16="http://schemas.microsoft.com/office/drawing/2014/main" id="{E8AF7CB5-FE1F-473A-8FB7-DBCFCB0D15A4}"/>
              </a:ext>
            </a:extLst>
          </p:cNvPr>
          <p:cNvCxnSpPr>
            <a:cxnSpLocks noChangeShapeType="1"/>
          </p:cNvCxnSpPr>
          <p:nvPr/>
        </p:nvCxnSpPr>
        <p:spPr bwMode="auto">
          <a:xfrm flipH="1" flipV="1">
            <a:off x="6488906" y="2351485"/>
            <a:ext cx="796529" cy="660797"/>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7592" name="Straight Arrow Connector 4">
            <a:extLst>
              <a:ext uri="{FF2B5EF4-FFF2-40B4-BE49-F238E27FC236}">
                <a16:creationId xmlns:a16="http://schemas.microsoft.com/office/drawing/2014/main" id="{B3E328F5-0D41-4AFF-9978-790C11243FBA}"/>
              </a:ext>
            </a:extLst>
          </p:cNvPr>
          <p:cNvCxnSpPr>
            <a:cxnSpLocks noChangeShapeType="1"/>
            <a:stCxn id="67593" idx="0"/>
          </p:cNvCxnSpPr>
          <p:nvPr/>
        </p:nvCxnSpPr>
        <p:spPr bwMode="auto">
          <a:xfrm flipV="1">
            <a:off x="7311703" y="2332436"/>
            <a:ext cx="41597" cy="690562"/>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7593" name="TextBox 10">
            <a:extLst>
              <a:ext uri="{FF2B5EF4-FFF2-40B4-BE49-F238E27FC236}">
                <a16:creationId xmlns:a16="http://schemas.microsoft.com/office/drawing/2014/main" id="{5D6D24F8-37D8-4EA0-891E-8569D042723F}"/>
              </a:ext>
            </a:extLst>
          </p:cNvPr>
          <p:cNvSpPr txBox="1">
            <a:spLocks noChangeArrowheads="1"/>
          </p:cNvSpPr>
          <p:nvPr/>
        </p:nvSpPr>
        <p:spPr bwMode="auto">
          <a:xfrm>
            <a:off x="6663929" y="3022998"/>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7594" name="Straight Arrow Connector 6">
            <a:extLst>
              <a:ext uri="{FF2B5EF4-FFF2-40B4-BE49-F238E27FC236}">
                <a16:creationId xmlns:a16="http://schemas.microsoft.com/office/drawing/2014/main" id="{A5BD43E8-539D-45CB-B023-2A2D892853F4}"/>
              </a:ext>
            </a:extLst>
          </p:cNvPr>
          <p:cNvCxnSpPr>
            <a:cxnSpLocks noChangeShapeType="1"/>
          </p:cNvCxnSpPr>
          <p:nvPr/>
        </p:nvCxnSpPr>
        <p:spPr bwMode="auto">
          <a:xfrm flipH="1">
            <a:off x="7149704" y="3294460"/>
            <a:ext cx="116681" cy="894159"/>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57897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a:extLst>
              <a:ext uri="{FF2B5EF4-FFF2-40B4-BE49-F238E27FC236}">
                <a16:creationId xmlns:a16="http://schemas.microsoft.com/office/drawing/2014/main" id="{B14BF1D5-A01B-43A5-AEA1-79D9E7AE59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9F769ECC-7F0A-46D4-A357-7C4C53884297}"/>
              </a:ext>
            </a:extLst>
          </p:cNvPr>
          <p:cNvSpPr>
            <a:spLocks noGrp="1"/>
          </p:cNvSpPr>
          <p:nvPr>
            <p:ph idx="1"/>
          </p:nvPr>
        </p:nvSpPr>
        <p:spPr>
          <a:xfrm>
            <a:off x="1773074" y="4170096"/>
            <a:ext cx="5702861" cy="608545"/>
          </a:xfrm>
        </p:spPr>
        <p:txBody>
          <a:bodyPr/>
          <a:lstStyle/>
          <a:p>
            <a:pPr>
              <a:buSzPct val="100000"/>
            </a:pPr>
            <a:r>
              <a:rPr lang="en-US" altLang="en-US" dirty="0"/>
              <a:t>Leaf containing Singh and Wu became </a:t>
            </a:r>
            <a:r>
              <a:rPr lang="en-US" altLang="en-US" dirty="0" err="1"/>
              <a:t>underfull</a:t>
            </a:r>
            <a:r>
              <a:rPr lang="en-US" altLang="en-US" dirty="0"/>
              <a:t>, and </a:t>
            </a:r>
            <a:r>
              <a:rPr lang="en-US" altLang="en-US" b="1" dirty="0">
                <a:solidFill>
                  <a:srgbClr val="002060"/>
                </a:solidFill>
              </a:rPr>
              <a:t>borrowed a value </a:t>
            </a:r>
            <a:r>
              <a:rPr lang="en-US" altLang="en-US" dirty="0"/>
              <a:t>Kim from its left sibling</a:t>
            </a:r>
          </a:p>
          <a:p>
            <a:pPr>
              <a:buSzPct val="100000"/>
            </a:pPr>
            <a:r>
              <a:rPr lang="en-US" altLang="en-US" dirty="0"/>
              <a:t>Search-key value in the parent changes as a result</a:t>
            </a:r>
          </a:p>
          <a:p>
            <a:endParaRPr lang="en-IN" dirty="0"/>
          </a:p>
        </p:txBody>
      </p:sp>
      <p:sp>
        <p:nvSpPr>
          <p:cNvPr id="69635" name="Text Box 4">
            <a:extLst>
              <a:ext uri="{FF2B5EF4-FFF2-40B4-BE49-F238E27FC236}">
                <a16:creationId xmlns:a16="http://schemas.microsoft.com/office/drawing/2014/main" id="{A7BCB34C-3F8B-4590-9F2F-2EA6BD76E87A}"/>
              </a:ext>
            </a:extLst>
          </p:cNvPr>
          <p:cNvSpPr txBox="1">
            <a:spLocks noChangeArrowheads="1"/>
          </p:cNvSpPr>
          <p:nvPr/>
        </p:nvSpPr>
        <p:spPr bwMode="auto">
          <a:xfrm>
            <a:off x="1143000" y="2206801"/>
            <a:ext cx="41802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Singh</a:t>
            </a:r>
            <a:r>
              <a:rPr kumimoji="0" lang="ja-JP" altLang="en-US" sz="1350" b="1">
                <a:solidFill>
                  <a:srgbClr val="000000"/>
                </a:solidFill>
              </a:rPr>
              <a:t>”</a:t>
            </a:r>
            <a:r>
              <a:rPr kumimoji="0" lang="en-US" altLang="ja-JP" sz="1350" b="1">
                <a:solidFill>
                  <a:srgbClr val="000000"/>
                </a:solidFill>
              </a:rPr>
              <a:t> and </a:t>
            </a:r>
            <a:r>
              <a:rPr kumimoji="0" lang="ja-JP" altLang="en-US" sz="1350" b="1">
                <a:solidFill>
                  <a:srgbClr val="000000"/>
                </a:solidFill>
              </a:rPr>
              <a:t>“</a:t>
            </a:r>
            <a:r>
              <a:rPr kumimoji="0" lang="en-US" altLang="ja-JP" sz="1350" b="1">
                <a:solidFill>
                  <a:srgbClr val="000000"/>
                </a:solidFill>
              </a:rPr>
              <a:t>Wu</a:t>
            </a:r>
            <a:r>
              <a:rPr kumimoji="0" lang="ja-JP" altLang="en-US" sz="1350" b="1">
                <a:solidFill>
                  <a:srgbClr val="000000"/>
                </a:solidFill>
              </a:rPr>
              <a:t>”</a:t>
            </a:r>
            <a:endParaRPr kumimoji="0" lang="en-US" altLang="en-US" sz="1350" b="1">
              <a:solidFill>
                <a:srgbClr val="000000"/>
              </a:solidFill>
            </a:endParaRPr>
          </a:p>
        </p:txBody>
      </p:sp>
      <p:pic>
        <p:nvPicPr>
          <p:cNvPr id="69636" name="Picture 6">
            <a:extLst>
              <a:ext uri="{FF2B5EF4-FFF2-40B4-BE49-F238E27FC236}">
                <a16:creationId xmlns:a16="http://schemas.microsoft.com/office/drawing/2014/main" id="{F3B3AF8F-8D69-4B6F-B1C4-F13C36951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075" y="2524125"/>
            <a:ext cx="5813588" cy="161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a:extLst>
              <a:ext uri="{FF2B5EF4-FFF2-40B4-BE49-F238E27FC236}">
                <a16:creationId xmlns:a16="http://schemas.microsoft.com/office/drawing/2014/main" id="{A6DEF79F-415A-4045-9E33-875430F36ECD}"/>
              </a:ext>
            </a:extLst>
          </p:cNvPr>
          <p:cNvSpPr>
            <a:spLocks noChangeArrowheads="1"/>
          </p:cNvSpPr>
          <p:nvPr/>
        </p:nvSpPr>
        <p:spPr bwMode="auto">
          <a:xfrm>
            <a:off x="1589485" y="4168379"/>
            <a:ext cx="5886450"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pPr>
            <a:endParaRPr lang="en-US" altLang="en-US" sz="1350" dirty="0">
              <a:solidFill>
                <a:srgbClr val="000000"/>
              </a:solidFill>
            </a:endParaRPr>
          </a:p>
        </p:txBody>
      </p:sp>
      <p:pic>
        <p:nvPicPr>
          <p:cNvPr id="69638" name="Picture 5">
            <a:extLst>
              <a:ext uri="{FF2B5EF4-FFF2-40B4-BE49-F238E27FC236}">
                <a16:creationId xmlns:a16="http://schemas.microsoft.com/office/drawing/2014/main" id="{7031477D-FE1E-48E9-A94B-4B0DB0379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572691"/>
            <a:ext cx="5545931" cy="154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639" name="Straight Arrow Connector 6">
            <a:extLst>
              <a:ext uri="{FF2B5EF4-FFF2-40B4-BE49-F238E27FC236}">
                <a16:creationId xmlns:a16="http://schemas.microsoft.com/office/drawing/2014/main" id="{BAB70170-1873-487C-B06E-BDAF090F08E4}"/>
              </a:ext>
            </a:extLst>
          </p:cNvPr>
          <p:cNvCxnSpPr>
            <a:cxnSpLocks noChangeShapeType="1"/>
          </p:cNvCxnSpPr>
          <p:nvPr/>
        </p:nvCxnSpPr>
        <p:spPr bwMode="auto">
          <a:xfrm flipH="1" flipV="1">
            <a:off x="6916341" y="2283619"/>
            <a:ext cx="452438" cy="436960"/>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9640" name="Straight Arrow Connector 7">
            <a:extLst>
              <a:ext uri="{FF2B5EF4-FFF2-40B4-BE49-F238E27FC236}">
                <a16:creationId xmlns:a16="http://schemas.microsoft.com/office/drawing/2014/main" id="{F1D3FB4B-7B2A-4135-9BBC-5CC42A333A70}"/>
              </a:ext>
            </a:extLst>
          </p:cNvPr>
          <p:cNvCxnSpPr>
            <a:cxnSpLocks noChangeShapeType="1"/>
            <a:stCxn id="69641" idx="2"/>
          </p:cNvCxnSpPr>
          <p:nvPr/>
        </p:nvCxnSpPr>
        <p:spPr bwMode="auto">
          <a:xfrm flipH="1">
            <a:off x="6440091" y="3008293"/>
            <a:ext cx="954956" cy="54810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9641" name="TextBox 8">
            <a:extLst>
              <a:ext uri="{FF2B5EF4-FFF2-40B4-BE49-F238E27FC236}">
                <a16:creationId xmlns:a16="http://schemas.microsoft.com/office/drawing/2014/main" id="{9DFC9008-37D2-4B48-AA6B-D0511398860C}"/>
              </a:ext>
            </a:extLst>
          </p:cNvPr>
          <p:cNvSpPr txBox="1">
            <a:spLocks noChangeArrowheads="1"/>
          </p:cNvSpPr>
          <p:nvPr/>
        </p:nvSpPr>
        <p:spPr bwMode="auto">
          <a:xfrm>
            <a:off x="6747273" y="27312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9642" name="Straight Arrow Connector 9">
            <a:extLst>
              <a:ext uri="{FF2B5EF4-FFF2-40B4-BE49-F238E27FC236}">
                <a16:creationId xmlns:a16="http://schemas.microsoft.com/office/drawing/2014/main" id="{1C2D8507-ABA3-4443-80C6-9161432A0792}"/>
              </a:ext>
            </a:extLst>
          </p:cNvPr>
          <p:cNvCxnSpPr>
            <a:cxnSpLocks noChangeShapeType="1"/>
          </p:cNvCxnSpPr>
          <p:nvPr/>
        </p:nvCxnSpPr>
        <p:spPr bwMode="auto">
          <a:xfrm flipH="1">
            <a:off x="7140179" y="3002756"/>
            <a:ext cx="209550" cy="7191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15045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a:extLst>
              <a:ext uri="{FF2B5EF4-FFF2-40B4-BE49-F238E27FC236}">
                <a16:creationId xmlns:a16="http://schemas.microsoft.com/office/drawing/2014/main" id="{0415B992-C488-40FB-BAAD-F48710B67A6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5B9ECA9A-044B-470E-8DE7-B129B807E2C1}"/>
              </a:ext>
            </a:extLst>
          </p:cNvPr>
          <p:cNvSpPr>
            <a:spLocks noGrp="1"/>
          </p:cNvSpPr>
          <p:nvPr>
            <p:ph idx="1"/>
          </p:nvPr>
        </p:nvSpPr>
        <p:spPr>
          <a:xfrm>
            <a:off x="1719263" y="3905385"/>
            <a:ext cx="6067425" cy="1144191"/>
          </a:xfrm>
        </p:spPr>
        <p:txBody>
          <a:bodyPr/>
          <a:lstStyle/>
          <a:p>
            <a:pPr>
              <a:lnSpc>
                <a:spcPct val="90000"/>
              </a:lnSpc>
              <a:buSzPct val="100000"/>
            </a:pPr>
            <a:r>
              <a:rPr lang="en-US" altLang="en-US" dirty="0"/>
              <a:t>Node with Gold and Katz became </a:t>
            </a:r>
            <a:r>
              <a:rPr lang="en-US" altLang="en-US" dirty="0" err="1"/>
              <a:t>underfull</a:t>
            </a:r>
            <a:r>
              <a:rPr lang="en-US" altLang="en-US" dirty="0"/>
              <a:t>, and was merged with its sibling </a:t>
            </a:r>
          </a:p>
          <a:p>
            <a:pPr>
              <a:lnSpc>
                <a:spcPct val="90000"/>
              </a:lnSpc>
              <a:buSzPct val="100000"/>
            </a:pPr>
            <a:r>
              <a:rPr lang="en-US" altLang="en-US" dirty="0"/>
              <a:t>Parent node becomes </a:t>
            </a:r>
            <a:r>
              <a:rPr lang="en-US" altLang="en-US" dirty="0" err="1"/>
              <a:t>underfull</a:t>
            </a:r>
            <a:r>
              <a:rPr lang="en-US" altLang="en-US" dirty="0"/>
              <a:t>, and is merged with its sibling</a:t>
            </a:r>
          </a:p>
          <a:p>
            <a:pPr lvl="1">
              <a:lnSpc>
                <a:spcPct val="90000"/>
              </a:lnSpc>
              <a:buSzPct val="90000"/>
            </a:pPr>
            <a:r>
              <a:rPr lang="en-US" altLang="en-US" dirty="0"/>
              <a:t>Value separating two nodes (at the parent) is pulled down when merging</a:t>
            </a:r>
          </a:p>
          <a:p>
            <a:pPr>
              <a:lnSpc>
                <a:spcPct val="90000"/>
              </a:lnSpc>
              <a:buSzPct val="100000"/>
            </a:pPr>
            <a:r>
              <a:rPr lang="en-US" altLang="en-US" dirty="0"/>
              <a:t>Root node then has only one child, and is deleted</a:t>
            </a:r>
          </a:p>
          <a:p>
            <a:endParaRPr lang="en-IN" dirty="0"/>
          </a:p>
        </p:txBody>
      </p:sp>
      <p:sp>
        <p:nvSpPr>
          <p:cNvPr id="71683" name="Text Box 5">
            <a:extLst>
              <a:ext uri="{FF2B5EF4-FFF2-40B4-BE49-F238E27FC236}">
                <a16:creationId xmlns:a16="http://schemas.microsoft.com/office/drawing/2014/main" id="{D9AC414E-2F56-4030-94CC-D8851473F7C3}"/>
              </a:ext>
            </a:extLst>
          </p:cNvPr>
          <p:cNvSpPr txBox="1">
            <a:spLocks noChangeArrowheads="1"/>
          </p:cNvSpPr>
          <p:nvPr/>
        </p:nvSpPr>
        <p:spPr bwMode="auto">
          <a:xfrm>
            <a:off x="1652594" y="2319337"/>
            <a:ext cx="5429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b="1" dirty="0">
                <a:solidFill>
                  <a:srgbClr val="000000"/>
                </a:solidFill>
              </a:rPr>
              <a:t>Before and after deletion of </a:t>
            </a:r>
            <a:r>
              <a:rPr kumimoji="0" lang="ja-JP" altLang="en-US" sz="1350" b="1" dirty="0">
                <a:solidFill>
                  <a:srgbClr val="000000"/>
                </a:solidFill>
              </a:rPr>
              <a:t>“</a:t>
            </a:r>
            <a:r>
              <a:rPr kumimoji="0" lang="en-US" altLang="ja-JP" sz="1350" b="1" dirty="0">
                <a:solidFill>
                  <a:srgbClr val="000000"/>
                </a:solidFill>
              </a:rPr>
              <a:t>Gold</a:t>
            </a:r>
            <a:r>
              <a:rPr kumimoji="0" lang="ja-JP" altLang="en-US" sz="1350" b="1" dirty="0">
                <a:solidFill>
                  <a:srgbClr val="000000"/>
                </a:solidFill>
              </a:rPr>
              <a:t>”</a:t>
            </a:r>
            <a:endParaRPr kumimoji="0" lang="en-US" altLang="en-US" sz="1350" b="1" dirty="0">
              <a:solidFill>
                <a:srgbClr val="000000"/>
              </a:solidFill>
            </a:endParaRPr>
          </a:p>
        </p:txBody>
      </p:sp>
      <p:sp>
        <p:nvSpPr>
          <p:cNvPr id="1394691" name="Rectangle 3">
            <a:extLst>
              <a:ext uri="{FF2B5EF4-FFF2-40B4-BE49-F238E27FC236}">
                <a16:creationId xmlns:a16="http://schemas.microsoft.com/office/drawing/2014/main" id="{FF7E8AD8-9CD0-4739-9F91-A1A5F4EE433B}"/>
              </a:ext>
            </a:extLst>
          </p:cNvPr>
          <p:cNvSpPr>
            <a:spLocks noChangeArrowheads="1"/>
          </p:cNvSpPr>
          <p:nvPr/>
        </p:nvSpPr>
        <p:spPr bwMode="auto">
          <a:xfrm>
            <a:off x="1487091" y="3930253"/>
            <a:ext cx="6281738"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lnSpc>
                <a:spcPct val="90000"/>
              </a:lnSpc>
              <a:buClr>
                <a:srgbClr val="002060"/>
              </a:buClr>
              <a:buSzPct val="100000"/>
            </a:pPr>
            <a:endParaRPr lang="en-US" altLang="en-US" sz="1350" dirty="0">
              <a:solidFill>
                <a:srgbClr val="000000"/>
              </a:solidFill>
            </a:endParaRPr>
          </a:p>
        </p:txBody>
      </p:sp>
      <p:pic>
        <p:nvPicPr>
          <p:cNvPr id="71685" name="Picture 5">
            <a:extLst>
              <a:ext uri="{FF2B5EF4-FFF2-40B4-BE49-F238E27FC236}">
                <a16:creationId xmlns:a16="http://schemas.microsoft.com/office/drawing/2014/main" id="{7CFD5971-7249-4304-86FB-FAD1687CF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1" y="2712926"/>
            <a:ext cx="5539978" cy="101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a:extLst>
              <a:ext uri="{FF2B5EF4-FFF2-40B4-BE49-F238E27FC236}">
                <a16:creationId xmlns:a16="http://schemas.microsoft.com/office/drawing/2014/main" id="{0357EE14-672C-43E0-B8A3-A7C524BC6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379" y="643216"/>
            <a:ext cx="5874543" cy="16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241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extLst>
      <p:ext uri="{BB962C8B-B14F-4D97-AF65-F5344CB8AC3E}">
        <p14:creationId xmlns:p14="http://schemas.microsoft.com/office/powerpoint/2010/main" val="1919283287"/>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a:extLst>
              <a:ext uri="{FF2B5EF4-FFF2-40B4-BE49-F238E27FC236}">
                <a16:creationId xmlns:a16="http://schemas.microsoft.com/office/drawing/2014/main" id="{CA89C9C7-A0F1-4DFE-A7F7-F0B51C77B8E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Updates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Deletion</a:t>
            </a:r>
          </a:p>
        </p:txBody>
      </p:sp>
      <p:sp>
        <p:nvSpPr>
          <p:cNvPr id="73731" name="Rectangle 3">
            <a:extLst>
              <a:ext uri="{FF2B5EF4-FFF2-40B4-BE49-F238E27FC236}">
                <a16:creationId xmlns:a16="http://schemas.microsoft.com/office/drawing/2014/main" id="{183E7FC6-C6EF-42C0-961C-4E4CAC72976B}"/>
              </a:ext>
            </a:extLst>
          </p:cNvPr>
          <p:cNvSpPr>
            <a:spLocks noGrp="1" noChangeArrowheads="1"/>
          </p:cNvSpPr>
          <p:nvPr>
            <p:ph type="body" idx="1"/>
          </p:nvPr>
        </p:nvSpPr>
        <p:spPr>
          <a:xfrm>
            <a:off x="1818085" y="851298"/>
            <a:ext cx="5794772" cy="3102769"/>
          </a:xfrm>
        </p:spPr>
        <p:txBody>
          <a:bodyPr/>
          <a:lstStyle/>
          <a:p>
            <a:pPr marL="0" indent="0">
              <a:buNone/>
            </a:pPr>
            <a:r>
              <a:rPr lang="en-US" altLang="en-US" dirty="0"/>
              <a:t>Assume record already deleted from file.  Let </a:t>
            </a:r>
            <a:r>
              <a:rPr lang="en-US" altLang="en-US" i="1" dirty="0"/>
              <a:t>V </a:t>
            </a:r>
            <a:r>
              <a:rPr lang="en-US" altLang="en-US" dirty="0"/>
              <a:t>be the search key value of the record, and </a:t>
            </a:r>
            <a:r>
              <a:rPr lang="en-US" altLang="en-US" i="1" dirty="0" err="1"/>
              <a:t>Pr</a:t>
            </a:r>
            <a:r>
              <a:rPr lang="en-US" altLang="en-US" i="1" dirty="0"/>
              <a:t> </a:t>
            </a:r>
            <a:r>
              <a:rPr lang="en-US" altLang="en-US" dirty="0"/>
              <a:t>be the pointer to the record.</a:t>
            </a:r>
          </a:p>
          <a:p>
            <a:r>
              <a:rPr lang="en-US" altLang="en-US" dirty="0"/>
              <a:t>Remove (</a:t>
            </a:r>
            <a:r>
              <a:rPr lang="en-US" altLang="en-US" i="1" dirty="0" err="1"/>
              <a:t>Pr</a:t>
            </a:r>
            <a:r>
              <a:rPr lang="en-US" altLang="en-US" i="1" dirty="0"/>
              <a:t>, V</a:t>
            </a:r>
            <a:r>
              <a:rPr lang="en-US" altLang="en-US" dirty="0"/>
              <a:t>) from the leaf node </a:t>
            </a:r>
          </a:p>
          <a:p>
            <a:r>
              <a:rPr lang="en-US" altLang="en-US" dirty="0"/>
              <a:t>If the node has too few entries due to the removal, and the entries in the node and a sibling fit into a single node, then </a:t>
            </a:r>
            <a:r>
              <a:rPr lang="en-US" altLang="en-US" b="1" i="1" dirty="0">
                <a:solidFill>
                  <a:srgbClr val="002060"/>
                </a:solidFill>
              </a:rPr>
              <a:t>merge siblings</a:t>
            </a:r>
            <a:r>
              <a:rPr lang="en-US" altLang="en-US" dirty="0"/>
              <a:t>:</a:t>
            </a:r>
          </a:p>
          <a:p>
            <a:pPr lvl="1"/>
            <a:r>
              <a:rPr lang="en-US" altLang="en-US" dirty="0"/>
              <a:t>Insert all the search-key values in the two nodes into a single node (the one on the left), and delete the other node.</a:t>
            </a:r>
          </a:p>
          <a:p>
            <a:pPr lvl="1"/>
            <a:r>
              <a:rPr lang="en-US" altLang="en-US" dirty="0"/>
              <a:t>Delete the pair (</a:t>
            </a:r>
            <a:r>
              <a:rPr lang="en-US" altLang="en-US" i="1" dirty="0"/>
              <a:t>K</a:t>
            </a:r>
            <a:r>
              <a:rPr lang="en-US" altLang="en-US" i="1" baseline="-25000" dirty="0"/>
              <a:t>i–</a:t>
            </a:r>
            <a:r>
              <a:rPr lang="en-US" altLang="en-US" baseline="-25000" dirty="0"/>
              <a:t>1</a:t>
            </a:r>
            <a:r>
              <a:rPr lang="en-US" altLang="en-US" dirty="0"/>
              <a:t>, </a:t>
            </a:r>
            <a:r>
              <a:rPr lang="en-US" altLang="en-US" i="1" dirty="0"/>
              <a:t>P</a:t>
            </a:r>
            <a:r>
              <a:rPr lang="en-US" altLang="en-US" i="1" baseline="-25000" dirty="0"/>
              <a:t>i</a:t>
            </a:r>
            <a:r>
              <a:rPr lang="en-US" altLang="en-US" i="1" dirty="0"/>
              <a:t>),</a:t>
            </a:r>
            <a:r>
              <a:rPr lang="en-US" altLang="en-US" dirty="0"/>
              <a:t> where </a:t>
            </a:r>
            <a:r>
              <a:rPr lang="en-US" altLang="en-US" i="1" dirty="0"/>
              <a:t>P</a:t>
            </a:r>
            <a:r>
              <a:rPr lang="en-US" altLang="en-US" i="1" baseline="-25000" dirty="0"/>
              <a:t>i</a:t>
            </a:r>
            <a:r>
              <a:rPr lang="en-US" altLang="en-US" dirty="0"/>
              <a:t> is the pointer to the deleted node, from its parent, recursively using the above procedure.</a:t>
            </a:r>
          </a:p>
        </p:txBody>
      </p:sp>
    </p:spTree>
    <p:extLst>
      <p:ext uri="{BB962C8B-B14F-4D97-AF65-F5344CB8AC3E}">
        <p14:creationId xmlns:p14="http://schemas.microsoft.com/office/powerpoint/2010/main" val="14885352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a:extLst>
              <a:ext uri="{FF2B5EF4-FFF2-40B4-BE49-F238E27FC236}">
                <a16:creationId xmlns:a16="http://schemas.microsoft.com/office/drawing/2014/main" id="{CBDBB047-2A7A-424F-A653-F0216E143D7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Deletion</a:t>
            </a:r>
          </a:p>
        </p:txBody>
      </p:sp>
      <p:sp>
        <p:nvSpPr>
          <p:cNvPr id="75779" name="Rectangle 3">
            <a:extLst>
              <a:ext uri="{FF2B5EF4-FFF2-40B4-BE49-F238E27FC236}">
                <a16:creationId xmlns:a16="http://schemas.microsoft.com/office/drawing/2014/main" id="{4A9C507A-C832-48F4-8E37-E91D992769A5}"/>
              </a:ext>
            </a:extLst>
          </p:cNvPr>
          <p:cNvSpPr>
            <a:spLocks noGrp="1" noChangeArrowheads="1"/>
          </p:cNvSpPr>
          <p:nvPr>
            <p:ph type="body" idx="1"/>
          </p:nvPr>
        </p:nvSpPr>
        <p:spPr>
          <a:xfrm>
            <a:off x="1775534" y="800747"/>
            <a:ext cx="5753519" cy="3947602"/>
          </a:xfrm>
        </p:spPr>
        <p:txBody>
          <a:bodyPr/>
          <a:lstStyle/>
          <a:p>
            <a:r>
              <a:rPr lang="en-US" altLang="en-US" dirty="0"/>
              <a:t>Otherwise, if the node has too few entries due to the removal, but the entries in the node and a sibling do not fit into a single node, then </a:t>
            </a:r>
            <a:r>
              <a:rPr lang="en-US" altLang="en-US" b="1" dirty="0"/>
              <a:t>redistribute pointers</a:t>
            </a:r>
            <a:r>
              <a:rPr lang="en-US" altLang="en-US" dirty="0"/>
              <a:t>:</a:t>
            </a:r>
          </a:p>
          <a:p>
            <a:pPr lvl="1"/>
            <a:r>
              <a:rPr lang="en-US" altLang="en-US" dirty="0"/>
              <a:t>Redistribute the pointers between the node and a sibling such that both have more than the minimum number of entries.</a:t>
            </a:r>
          </a:p>
          <a:p>
            <a:pPr lvl="1"/>
            <a:r>
              <a:rPr lang="en-US" altLang="en-US" dirty="0"/>
              <a:t>Update the corresponding search-key value in the parent of the node.</a:t>
            </a:r>
          </a:p>
          <a:p>
            <a:r>
              <a:rPr lang="en-US" altLang="en-US" dirty="0"/>
              <a:t>The node deletions may cascade upwards till a node which has  </a:t>
            </a:r>
            <a:r>
              <a:rPr lang="en-US" altLang="en-US" dirty="0">
                <a:sym typeface="Symbol" panose="05050102010706020507" pitchFamily="18" charset="2"/>
              </a:rPr>
              <a:t></a:t>
            </a:r>
            <a:r>
              <a:rPr lang="en-US" altLang="en-US" i="1" dirty="0">
                <a:sym typeface="Symbol" panose="05050102010706020507" pitchFamily="18" charset="2"/>
              </a:rPr>
              <a:t>n/2</a:t>
            </a:r>
            <a:r>
              <a:rPr lang="en-US" altLang="en-US" dirty="0">
                <a:sym typeface="Symbol" panose="05050102010706020507" pitchFamily="18" charset="2"/>
              </a:rPr>
              <a:t> or more pointers is found.  </a:t>
            </a:r>
          </a:p>
          <a:p>
            <a:r>
              <a:rPr lang="en-US" altLang="en-US" dirty="0">
                <a:sym typeface="Symbol" panose="05050102010706020507" pitchFamily="18" charset="2"/>
              </a:rPr>
              <a:t>If the root node has only one pointer after deletion, it is deleted and the sole child becomes the root. </a:t>
            </a:r>
            <a:endParaRPr lang="en-US" altLang="en-US" dirty="0"/>
          </a:p>
        </p:txBody>
      </p:sp>
    </p:spTree>
    <p:extLst>
      <p:ext uri="{BB962C8B-B14F-4D97-AF65-F5344CB8AC3E}">
        <p14:creationId xmlns:p14="http://schemas.microsoft.com/office/powerpoint/2010/main" val="27166326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62C4-70E4-4B04-9728-8C6A4A7E1648}"/>
              </a:ext>
            </a:extLst>
          </p:cNvPr>
          <p:cNvSpPr>
            <a:spLocks noGrp="1"/>
          </p:cNvSpPr>
          <p:nvPr>
            <p:ph type="title"/>
          </p:nvPr>
        </p:nvSpPr>
        <p:spPr/>
        <p:txBody>
          <a:bodyPr/>
          <a:lstStyle/>
          <a:p>
            <a:r>
              <a:rPr lang="en-IN" dirty="0"/>
              <a:t>Complexity of Updates</a:t>
            </a:r>
          </a:p>
        </p:txBody>
      </p:sp>
      <p:sp>
        <p:nvSpPr>
          <p:cNvPr id="3" name="Content Placeholder 2">
            <a:extLst>
              <a:ext uri="{FF2B5EF4-FFF2-40B4-BE49-F238E27FC236}">
                <a16:creationId xmlns:a16="http://schemas.microsoft.com/office/drawing/2014/main" id="{D4897283-6EFA-4F36-9232-9E3700724DD8}"/>
              </a:ext>
            </a:extLst>
          </p:cNvPr>
          <p:cNvSpPr>
            <a:spLocks noGrp="1"/>
          </p:cNvSpPr>
          <p:nvPr>
            <p:ph idx="1"/>
          </p:nvPr>
        </p:nvSpPr>
        <p:spPr>
          <a:xfrm>
            <a:off x="1802167" y="800747"/>
            <a:ext cx="5726886" cy="3947602"/>
          </a:xfrm>
        </p:spPr>
        <p:txBody>
          <a:bodyPr/>
          <a:lstStyle/>
          <a:p>
            <a:r>
              <a:rPr lang="en-IN" dirty="0"/>
              <a:t>Cost (in terms of number of I/O operations) of insertion and deletion of a single entry proportional to height of the tree</a:t>
            </a:r>
          </a:p>
          <a:p>
            <a:pPr lvl="1"/>
            <a:r>
              <a:rPr lang="en-IN" dirty="0"/>
              <a:t>With K entries and maximum fanout of n, worst case complexity of insert/delete of an entry is O(</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IN" dirty="0"/>
              <a:t>In practice, number of I/O operations is less:</a:t>
            </a:r>
          </a:p>
          <a:p>
            <a:pPr lvl="1"/>
            <a:r>
              <a:rPr lang="en-IN" dirty="0"/>
              <a:t>Internal nodes tend to be in buffer</a:t>
            </a:r>
          </a:p>
          <a:p>
            <a:pPr lvl="1"/>
            <a:r>
              <a:rPr lang="en-IN" dirty="0"/>
              <a:t>Splits/merges are rare, most insert/delete operations only affect a leaf node</a:t>
            </a:r>
          </a:p>
          <a:p>
            <a:r>
              <a:rPr lang="en-IN" dirty="0"/>
              <a:t>Average node occupancy depends on insertion order</a:t>
            </a:r>
          </a:p>
          <a:p>
            <a:pPr lvl="1"/>
            <a:r>
              <a:rPr lang="en-IN" dirty="0"/>
              <a:t>2/3rds with random, ½ with insertion in sorted order</a:t>
            </a:r>
          </a:p>
        </p:txBody>
      </p:sp>
    </p:spTree>
    <p:extLst>
      <p:ext uri="{BB962C8B-B14F-4D97-AF65-F5344CB8AC3E}">
        <p14:creationId xmlns:p14="http://schemas.microsoft.com/office/powerpoint/2010/main" val="4017080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a:extLst>
              <a:ext uri="{FF2B5EF4-FFF2-40B4-BE49-F238E27FC236}">
                <a16:creationId xmlns:a16="http://schemas.microsoft.com/office/drawing/2014/main" id="{4ADEE6F3-0B11-4064-A787-F9D92355E19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Non-Unique Search Keys</a:t>
            </a:r>
          </a:p>
        </p:txBody>
      </p:sp>
      <p:sp>
        <p:nvSpPr>
          <p:cNvPr id="77827" name="Rectangle 3">
            <a:extLst>
              <a:ext uri="{FF2B5EF4-FFF2-40B4-BE49-F238E27FC236}">
                <a16:creationId xmlns:a16="http://schemas.microsoft.com/office/drawing/2014/main" id="{48E0CEAC-F890-4E41-9E95-5A1FB87C6088}"/>
              </a:ext>
            </a:extLst>
          </p:cNvPr>
          <p:cNvSpPr>
            <a:spLocks noGrp="1" noChangeArrowheads="1"/>
          </p:cNvSpPr>
          <p:nvPr>
            <p:ph idx="1"/>
          </p:nvPr>
        </p:nvSpPr>
        <p:spPr>
          <a:xfrm>
            <a:off x="1788851" y="800747"/>
            <a:ext cx="5740202" cy="3947602"/>
          </a:xfrm>
        </p:spPr>
        <p:txBody>
          <a:bodyPr/>
          <a:lstStyle/>
          <a:p>
            <a:r>
              <a:rPr lang="en-US" altLang="en-US" dirty="0"/>
              <a:t>Alternatives to scheme described earlier</a:t>
            </a:r>
          </a:p>
          <a:p>
            <a:pPr lvl="1"/>
            <a:r>
              <a:rPr lang="en-US" altLang="en-US" dirty="0"/>
              <a:t>Buckets on separate block (bad idea)</a:t>
            </a:r>
          </a:p>
          <a:p>
            <a:pPr lvl="1"/>
            <a:r>
              <a:rPr lang="en-US" altLang="en-US" dirty="0"/>
              <a:t>List of tuple pointers with each key</a:t>
            </a:r>
          </a:p>
          <a:p>
            <a:pPr lvl="2"/>
            <a:r>
              <a:rPr lang="en-US" altLang="en-US" dirty="0"/>
              <a:t>Extra code to handle long lists</a:t>
            </a:r>
          </a:p>
          <a:p>
            <a:pPr lvl="2"/>
            <a:r>
              <a:rPr lang="en-US" altLang="en-US" dirty="0"/>
              <a:t>Deletion of a tuple can be expensive if there are many duplicates on search key (why?)</a:t>
            </a:r>
          </a:p>
          <a:p>
            <a:pPr lvl="3"/>
            <a:r>
              <a:rPr lang="en-US" altLang="en-US" dirty="0"/>
              <a:t>Worst case complexity may be linear!</a:t>
            </a:r>
          </a:p>
          <a:p>
            <a:pPr lvl="2"/>
            <a:r>
              <a:rPr lang="en-US" altLang="en-US" dirty="0"/>
              <a:t>Low space overhead, no extra cost for queries</a:t>
            </a:r>
          </a:p>
          <a:p>
            <a:pPr lvl="1"/>
            <a:r>
              <a:rPr lang="en-US" altLang="en-US" dirty="0"/>
              <a:t>Make search key unique by adding a record-identifier</a:t>
            </a:r>
          </a:p>
          <a:p>
            <a:pPr lvl="2"/>
            <a:r>
              <a:rPr lang="en-US" altLang="en-US" dirty="0"/>
              <a:t>Extra storage overhead for keys</a:t>
            </a:r>
          </a:p>
          <a:p>
            <a:pPr lvl="2"/>
            <a:r>
              <a:rPr lang="en-US" altLang="en-US" dirty="0"/>
              <a:t>Simpler code for insertion/deletion</a:t>
            </a:r>
          </a:p>
          <a:p>
            <a:pPr lvl="2"/>
            <a:r>
              <a:rPr lang="en-US" altLang="en-US" dirty="0"/>
              <a:t>Widely used</a:t>
            </a:r>
          </a:p>
          <a:p>
            <a:pPr lvl="1"/>
            <a:endParaRPr lang="en-US" altLang="en-US" dirty="0"/>
          </a:p>
        </p:txBody>
      </p:sp>
    </p:spTree>
    <p:extLst>
      <p:ext uri="{BB962C8B-B14F-4D97-AF65-F5344CB8AC3E}">
        <p14:creationId xmlns:p14="http://schemas.microsoft.com/office/powerpoint/2010/main" val="28545979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a:extLst>
              <a:ext uri="{FF2B5EF4-FFF2-40B4-BE49-F238E27FC236}">
                <a16:creationId xmlns:a16="http://schemas.microsoft.com/office/drawing/2014/main" id="{6A7DABC9-666D-48A7-8697-BEBBE64CBC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a:t>
            </a:r>
          </a:p>
        </p:txBody>
      </p:sp>
      <p:sp>
        <p:nvSpPr>
          <p:cNvPr id="79875" name="Rectangle 3">
            <a:extLst>
              <a:ext uri="{FF2B5EF4-FFF2-40B4-BE49-F238E27FC236}">
                <a16:creationId xmlns:a16="http://schemas.microsoft.com/office/drawing/2014/main" id="{0208F6CF-7BC5-4615-B7CB-874B2A53E6E7}"/>
              </a:ext>
            </a:extLst>
          </p:cNvPr>
          <p:cNvSpPr>
            <a:spLocks noGrp="1" noChangeArrowheads="1"/>
          </p:cNvSpPr>
          <p:nvPr>
            <p:ph idx="1"/>
          </p:nvPr>
        </p:nvSpPr>
        <p:spPr>
          <a:xfrm>
            <a:off x="1768876" y="800747"/>
            <a:ext cx="5760177" cy="3947602"/>
          </a:xfrm>
        </p:spPr>
        <p:txBody>
          <a:bodyPr/>
          <a:lstStyle/>
          <a:p>
            <a:r>
              <a:rPr lang="en-US" altLang="en-US" dirty="0"/>
              <a:t>B</a:t>
            </a:r>
            <a:r>
              <a:rPr lang="en-US" altLang="en-US" baseline="30000" dirty="0"/>
              <a:t>+</a:t>
            </a:r>
            <a:r>
              <a:rPr lang="en-US" altLang="en-US" dirty="0"/>
              <a:t>-Tree File Organization:</a:t>
            </a:r>
          </a:p>
          <a:p>
            <a:pPr lvl="1"/>
            <a:r>
              <a:rPr lang="en-US" altLang="en-US" dirty="0"/>
              <a:t>Leaf nodes in a B</a:t>
            </a:r>
            <a:r>
              <a:rPr lang="en-US" altLang="en-US" baseline="30000" dirty="0"/>
              <a:t>+</a:t>
            </a:r>
            <a:r>
              <a:rPr lang="en-US" altLang="en-US" dirty="0"/>
              <a:t>-tree file organization store records, instead of pointers</a:t>
            </a:r>
          </a:p>
          <a:p>
            <a:pPr lvl="1"/>
            <a:r>
              <a:rPr lang="en-US" altLang="en-US" dirty="0"/>
              <a:t>Helps keep data records clustered even when there are insertions/deletions/updates</a:t>
            </a:r>
          </a:p>
          <a:p>
            <a:r>
              <a:rPr lang="en-US" altLang="en-US" dirty="0"/>
              <a:t>Leaf nodes are still required to be half full</a:t>
            </a:r>
          </a:p>
          <a:p>
            <a:pPr lvl="1"/>
            <a:r>
              <a:rPr lang="en-US" altLang="en-US" dirty="0"/>
              <a:t>Since records are larger than pointers, the maximum number of records that can be stored in a leaf node is less than the number of pointers in a nonleaf node.</a:t>
            </a:r>
          </a:p>
          <a:p>
            <a:r>
              <a:rPr lang="en-US" altLang="en-US" dirty="0"/>
              <a:t>Insertion and deletion are handled in the same way as insertion and deletion of entries in a B</a:t>
            </a:r>
            <a:r>
              <a:rPr lang="en-US" altLang="en-US" baseline="30000" dirty="0"/>
              <a:t>+</a:t>
            </a:r>
            <a:r>
              <a:rPr lang="en-US" altLang="en-US" dirty="0"/>
              <a:t>-tree index.</a:t>
            </a:r>
          </a:p>
        </p:txBody>
      </p:sp>
    </p:spTree>
    <p:extLst>
      <p:ext uri="{BB962C8B-B14F-4D97-AF65-F5344CB8AC3E}">
        <p14:creationId xmlns:p14="http://schemas.microsoft.com/office/powerpoint/2010/main" val="2689560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a:extLst>
              <a:ext uri="{FF2B5EF4-FFF2-40B4-BE49-F238E27FC236}">
                <a16:creationId xmlns:a16="http://schemas.microsoft.com/office/drawing/2014/main" id="{5E3137BC-85B8-436E-B94E-EFBF9F68EA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 (Cont.)</a:t>
            </a:r>
          </a:p>
        </p:txBody>
      </p:sp>
      <p:sp>
        <p:nvSpPr>
          <p:cNvPr id="81923" name="Rectangle 3">
            <a:extLst>
              <a:ext uri="{FF2B5EF4-FFF2-40B4-BE49-F238E27FC236}">
                <a16:creationId xmlns:a16="http://schemas.microsoft.com/office/drawing/2014/main" id="{C688EE2E-9570-48EE-AAD2-33D9FAB9D90F}"/>
              </a:ext>
            </a:extLst>
          </p:cNvPr>
          <p:cNvSpPr>
            <a:spLocks noGrp="1" noChangeArrowheads="1"/>
          </p:cNvSpPr>
          <p:nvPr>
            <p:ph type="body" idx="1"/>
          </p:nvPr>
        </p:nvSpPr>
        <p:spPr>
          <a:xfrm>
            <a:off x="1719262" y="904921"/>
            <a:ext cx="5714810" cy="3773090"/>
          </a:xfrm>
        </p:spPr>
        <p:txBody>
          <a:bodyPr/>
          <a:lstStyle/>
          <a:p>
            <a:r>
              <a:rPr lang="en-US" altLang="en-US" dirty="0"/>
              <a:t>Example of B+-tree File Organization</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Good space utilization important since records use more space than pointers.  </a:t>
            </a:r>
          </a:p>
          <a:p>
            <a:r>
              <a:rPr lang="en-US" altLang="en-US" dirty="0"/>
              <a:t>To improve space utilization, involve more sibling nodes in redistribution during splits and merges</a:t>
            </a:r>
          </a:p>
          <a:p>
            <a:pPr lvl="1"/>
            <a:r>
              <a:rPr lang="en-US" altLang="en-US" dirty="0"/>
              <a:t>Involving 2 siblings in redistribution (to avoid split / merge where possible) results in each node having at least     </a:t>
            </a:r>
            <a:r>
              <a:rPr lang="en-US" altLang="en-US" dirty="0">
                <a:sym typeface="Symbol" panose="05050102010706020507" pitchFamily="18" charset="2"/>
              </a:rPr>
              <a:t>       </a:t>
            </a:r>
            <a:r>
              <a:rPr lang="en-US" altLang="en-US" dirty="0"/>
              <a:t>  entries</a:t>
            </a:r>
          </a:p>
          <a:p>
            <a:pPr>
              <a:buFont typeface="Monotype Sorts" pitchFamily="-65" charset="2"/>
              <a:buNone/>
            </a:pPr>
            <a:endParaRPr lang="en-US" altLang="en-US" dirty="0"/>
          </a:p>
        </p:txBody>
      </p:sp>
      <p:graphicFrame>
        <p:nvGraphicFramePr>
          <p:cNvPr id="81925" name="Object 2">
            <a:extLst>
              <a:ext uri="{FF2B5EF4-FFF2-40B4-BE49-F238E27FC236}">
                <a16:creationId xmlns:a16="http://schemas.microsoft.com/office/drawing/2014/main" id="{D43B1FBD-EBDF-461E-8F82-1AC5E5D3B616}"/>
              </a:ext>
            </a:extLst>
          </p:cNvPr>
          <p:cNvGraphicFramePr>
            <a:graphicFrameLocks noChangeAspect="1"/>
          </p:cNvGraphicFramePr>
          <p:nvPr/>
        </p:nvGraphicFramePr>
        <p:xfrm>
          <a:off x="5659193" y="4157657"/>
          <a:ext cx="495300" cy="233726"/>
        </p:xfrm>
        <a:graphic>
          <a:graphicData uri="http://schemas.openxmlformats.org/presentationml/2006/ole">
            <mc:AlternateContent xmlns:mc="http://schemas.openxmlformats.org/markup-compatibility/2006">
              <mc:Choice xmlns:v="urn:schemas-microsoft-com:vml" Requires="v">
                <p:oleObj spid="_x0000_s1025" name="Equation" r:id="rId4" imgW="469900" imgH="228600" progId="">
                  <p:embed/>
                </p:oleObj>
              </mc:Choice>
              <mc:Fallback>
                <p:oleObj name="Equation" r:id="rId4" imgW="469900" imgH="228600" progId="">
                  <p:embed/>
                  <p:pic>
                    <p:nvPicPr>
                      <p:cNvPr id="81925" name="Object 2">
                        <a:extLst>
                          <a:ext uri="{FF2B5EF4-FFF2-40B4-BE49-F238E27FC236}">
                            <a16:creationId xmlns:a16="http://schemas.microsoft.com/office/drawing/2014/main" id="{D43B1FBD-EBDF-461E-8F82-1AC5E5D3B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193" y="4157657"/>
                        <a:ext cx="495300" cy="233726"/>
                      </a:xfrm>
                      <a:prstGeom prst="rect">
                        <a:avLst/>
                      </a:prstGeom>
                      <a:noFill/>
                      <a:effectLst/>
                    </p:spPr>
                  </p:pic>
                </p:oleObj>
              </mc:Fallback>
            </mc:AlternateContent>
          </a:graphicData>
        </a:graphic>
      </p:graphicFrame>
      <p:pic>
        <p:nvPicPr>
          <p:cNvPr id="2" name="Picture 1"/>
          <p:cNvPicPr>
            <a:picLocks noChangeAspect="1"/>
          </p:cNvPicPr>
          <p:nvPr/>
        </p:nvPicPr>
        <p:blipFill>
          <a:blip r:embed="rId6"/>
          <a:stretch>
            <a:fillRect/>
          </a:stretch>
        </p:blipFill>
        <p:spPr>
          <a:xfrm>
            <a:off x="2395728" y="1239058"/>
            <a:ext cx="4710918" cy="1644377"/>
          </a:xfrm>
          <a:prstGeom prst="rect">
            <a:avLst/>
          </a:prstGeom>
        </p:spPr>
      </p:pic>
    </p:spTree>
    <p:extLst>
      <p:ext uri="{BB962C8B-B14F-4D97-AF65-F5344CB8AC3E}">
        <p14:creationId xmlns:p14="http://schemas.microsoft.com/office/powerpoint/2010/main" val="18301523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a:extLst>
              <a:ext uri="{FF2B5EF4-FFF2-40B4-BE49-F238E27FC236}">
                <a16:creationId xmlns:a16="http://schemas.microsoft.com/office/drawing/2014/main" id="{45091856-72A5-48A4-89EC-B2DEE36305F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Issues in Indexing</a:t>
            </a:r>
          </a:p>
        </p:txBody>
      </p:sp>
      <p:sp>
        <p:nvSpPr>
          <p:cNvPr id="1419267" name="Rectangle 3">
            <a:extLst>
              <a:ext uri="{FF2B5EF4-FFF2-40B4-BE49-F238E27FC236}">
                <a16:creationId xmlns:a16="http://schemas.microsoft.com/office/drawing/2014/main" id="{3344AF58-B5BE-456B-9721-9328859B8F63}"/>
              </a:ext>
            </a:extLst>
          </p:cNvPr>
          <p:cNvSpPr>
            <a:spLocks noGrp="1" noChangeArrowheads="1"/>
          </p:cNvSpPr>
          <p:nvPr>
            <p:ph idx="1"/>
          </p:nvPr>
        </p:nvSpPr>
        <p:spPr>
          <a:xfrm>
            <a:off x="1768876" y="800747"/>
            <a:ext cx="5760177" cy="3947602"/>
          </a:xfrm>
        </p:spPr>
        <p:txBody>
          <a:bodyPr/>
          <a:lstStyle/>
          <a:p>
            <a:r>
              <a:rPr lang="en-US" altLang="en-US" b="1" dirty="0"/>
              <a:t>Record relocation and secondary indices</a:t>
            </a:r>
          </a:p>
          <a:p>
            <a:pPr lvl="1"/>
            <a:r>
              <a:rPr lang="en-US" altLang="en-US" dirty="0"/>
              <a:t>If a record moves, all secondary indices that store record pointers have to be updated </a:t>
            </a:r>
          </a:p>
          <a:p>
            <a:pPr lvl="1"/>
            <a:r>
              <a:rPr lang="en-US" altLang="en-US" dirty="0"/>
              <a:t>Node splits in B</a:t>
            </a:r>
            <a:r>
              <a:rPr lang="en-US" altLang="en-US" baseline="30000" dirty="0"/>
              <a:t>+</a:t>
            </a:r>
            <a:r>
              <a:rPr lang="en-US" altLang="en-US" dirty="0"/>
              <a:t>-tree file organizations become very expensive</a:t>
            </a:r>
          </a:p>
          <a:p>
            <a:pPr lvl="1"/>
            <a:r>
              <a:rPr lang="en-US" altLang="en-US" i="1" dirty="0"/>
              <a:t>Solution</a:t>
            </a:r>
            <a:r>
              <a:rPr lang="en-US" altLang="en-US" dirty="0"/>
              <a:t>: use search key of B</a:t>
            </a:r>
            <a:r>
              <a:rPr lang="en-US" altLang="en-US" baseline="30000" dirty="0"/>
              <a:t>+</a:t>
            </a:r>
            <a:r>
              <a:rPr lang="en-US" altLang="en-US" dirty="0"/>
              <a:t>-tree file organization instead of record pointer in secondary index</a:t>
            </a:r>
          </a:p>
          <a:p>
            <a:pPr lvl="2"/>
            <a:r>
              <a:rPr lang="en-US" altLang="en-US" dirty="0"/>
              <a:t>Add record-id if B</a:t>
            </a:r>
            <a:r>
              <a:rPr lang="en-US" altLang="en-US" baseline="30000" dirty="0"/>
              <a:t>+</a:t>
            </a:r>
            <a:r>
              <a:rPr lang="en-US" altLang="en-US" dirty="0"/>
              <a:t>-tree file organization search key is non-unique</a:t>
            </a:r>
          </a:p>
          <a:p>
            <a:pPr lvl="2"/>
            <a:r>
              <a:rPr lang="en-US" altLang="en-US" dirty="0"/>
              <a:t>Extra traversal of file organization to locate record</a:t>
            </a:r>
          </a:p>
          <a:p>
            <a:pPr lvl="3"/>
            <a:r>
              <a:rPr lang="en-US" altLang="en-US" dirty="0"/>
              <a:t>Higher cost for queries, but node splits are cheap</a:t>
            </a:r>
          </a:p>
        </p:txBody>
      </p:sp>
    </p:spTree>
    <p:extLst>
      <p:ext uri="{BB962C8B-B14F-4D97-AF65-F5344CB8AC3E}">
        <p14:creationId xmlns:p14="http://schemas.microsoft.com/office/powerpoint/2010/main" val="693584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92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926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a:extLst>
              <a:ext uri="{FF2B5EF4-FFF2-40B4-BE49-F238E27FC236}">
                <a16:creationId xmlns:a16="http://schemas.microsoft.com/office/drawing/2014/main" id="{2DB1DB01-B6B5-4EED-900B-3C157A7BF4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Strings</a:t>
            </a:r>
          </a:p>
        </p:txBody>
      </p:sp>
      <p:sp>
        <p:nvSpPr>
          <p:cNvPr id="1402883" name="Rectangle 3">
            <a:extLst>
              <a:ext uri="{FF2B5EF4-FFF2-40B4-BE49-F238E27FC236}">
                <a16:creationId xmlns:a16="http://schemas.microsoft.com/office/drawing/2014/main" id="{EDD93AD0-C3FA-4663-BDF4-DF8151AC9B3D}"/>
              </a:ext>
            </a:extLst>
          </p:cNvPr>
          <p:cNvSpPr>
            <a:spLocks noGrp="1" noChangeArrowheads="1"/>
          </p:cNvSpPr>
          <p:nvPr>
            <p:ph type="body" idx="1"/>
          </p:nvPr>
        </p:nvSpPr>
        <p:spPr>
          <a:xfrm>
            <a:off x="1795509" y="800747"/>
            <a:ext cx="5733544" cy="3947602"/>
          </a:xfrm>
        </p:spPr>
        <p:txBody>
          <a:bodyPr/>
          <a:lstStyle/>
          <a:p>
            <a:r>
              <a:rPr lang="en-US" altLang="en-US" dirty="0"/>
              <a:t>Variable length strings as keys</a:t>
            </a:r>
          </a:p>
          <a:p>
            <a:pPr lvl="1"/>
            <a:r>
              <a:rPr lang="en-US" altLang="en-US" dirty="0"/>
              <a:t>Variable fanout</a:t>
            </a:r>
          </a:p>
          <a:p>
            <a:pPr lvl="1"/>
            <a:r>
              <a:rPr lang="en-US" altLang="en-US" dirty="0"/>
              <a:t>Use space utilization as criterion for splitting, not number of pointers</a:t>
            </a:r>
          </a:p>
          <a:p>
            <a:r>
              <a:rPr lang="en-US" altLang="en-US" b="1" dirty="0"/>
              <a:t>Prefix compression</a:t>
            </a:r>
          </a:p>
          <a:p>
            <a:pPr lvl="1"/>
            <a:r>
              <a:rPr lang="en-US" altLang="en-US" dirty="0"/>
              <a:t>Key values at internal nodes can be prefixes of full key</a:t>
            </a:r>
          </a:p>
          <a:p>
            <a:pPr lvl="2"/>
            <a:r>
              <a:rPr lang="en-US" altLang="en-US" dirty="0"/>
              <a:t>Keep enough characters to distinguish entries in the subtrees separated by the key value</a:t>
            </a:r>
          </a:p>
          <a:p>
            <a:pPr lvl="3"/>
            <a:r>
              <a:rPr lang="en-US" altLang="en-US" dirty="0"/>
              <a:t>E.g., </a:t>
            </a:r>
            <a:r>
              <a:rPr lang="ja-JP" altLang="en-US" dirty="0"/>
              <a:t>“</a:t>
            </a:r>
            <a:r>
              <a:rPr lang="en-US" altLang="ja-JP" dirty="0"/>
              <a:t>Silas</a:t>
            </a:r>
            <a:r>
              <a:rPr lang="ja-JP" altLang="en-US" dirty="0"/>
              <a:t>”</a:t>
            </a:r>
            <a:r>
              <a:rPr lang="en-US" altLang="ja-JP" dirty="0"/>
              <a:t> and </a:t>
            </a:r>
            <a:r>
              <a:rPr lang="ja-JP" altLang="en-US" dirty="0"/>
              <a:t>“</a:t>
            </a:r>
            <a:r>
              <a:rPr lang="en-US" altLang="ja-JP" dirty="0"/>
              <a:t>Silberschatz</a:t>
            </a:r>
            <a:r>
              <a:rPr lang="ja-JP" altLang="en-US" dirty="0"/>
              <a:t>”</a:t>
            </a:r>
            <a:r>
              <a:rPr lang="en-US" altLang="ja-JP" dirty="0"/>
              <a:t> can be separated by </a:t>
            </a:r>
            <a:r>
              <a:rPr lang="ja-JP" altLang="en-US" dirty="0"/>
              <a:t>“</a:t>
            </a:r>
            <a:r>
              <a:rPr lang="en-US" altLang="ja-JP" dirty="0" err="1"/>
              <a:t>Silb</a:t>
            </a:r>
            <a:r>
              <a:rPr lang="ja-JP" altLang="en-US" dirty="0"/>
              <a:t>”</a:t>
            </a:r>
            <a:endParaRPr lang="en-US" altLang="ja-JP" dirty="0"/>
          </a:p>
          <a:p>
            <a:pPr lvl="1"/>
            <a:r>
              <a:rPr lang="en-US" altLang="en-US" dirty="0"/>
              <a:t>Keys in leaf node can be compressed by sharing common prefixes</a:t>
            </a:r>
          </a:p>
        </p:txBody>
      </p:sp>
    </p:spTree>
    <p:extLst>
      <p:ext uri="{BB962C8B-B14F-4D97-AF65-F5344CB8AC3E}">
        <p14:creationId xmlns:p14="http://schemas.microsoft.com/office/powerpoint/2010/main" val="2679196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88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7803258-1198-4D0B-BC8F-40233F30705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Bulk Loading and Bottom-Up Build</a:t>
            </a:r>
          </a:p>
        </p:txBody>
      </p:sp>
      <p:sp>
        <p:nvSpPr>
          <p:cNvPr id="88067" name="Rectangle 3">
            <a:extLst>
              <a:ext uri="{FF2B5EF4-FFF2-40B4-BE49-F238E27FC236}">
                <a16:creationId xmlns:a16="http://schemas.microsoft.com/office/drawing/2014/main" id="{839F04FE-D147-4898-A88A-7333899069FE}"/>
              </a:ext>
            </a:extLst>
          </p:cNvPr>
          <p:cNvSpPr>
            <a:spLocks noGrp="1" noChangeArrowheads="1"/>
          </p:cNvSpPr>
          <p:nvPr>
            <p:ph type="body" idx="1"/>
          </p:nvPr>
        </p:nvSpPr>
        <p:spPr>
          <a:xfrm>
            <a:off x="1719263" y="820341"/>
            <a:ext cx="5917406" cy="3883819"/>
          </a:xfrm>
        </p:spPr>
        <p:txBody>
          <a:bodyPr/>
          <a:lstStyle/>
          <a:p>
            <a:r>
              <a:rPr lang="en-US" altLang="en-US" dirty="0"/>
              <a:t>Inserting entries one-at-a-time into a B</a:t>
            </a:r>
            <a:r>
              <a:rPr lang="en-US" altLang="en-US" baseline="30000" dirty="0"/>
              <a:t>+</a:t>
            </a:r>
            <a:r>
              <a:rPr lang="en-US" altLang="en-US" dirty="0"/>
              <a:t>-tree requires </a:t>
            </a:r>
            <a:r>
              <a:rPr lang="en-US" altLang="en-US" dirty="0">
                <a:sym typeface="Symbol" panose="05050102010706020507" pitchFamily="18" charset="2"/>
              </a:rPr>
              <a:t></a:t>
            </a:r>
            <a:r>
              <a:rPr lang="en-US" altLang="en-US" dirty="0"/>
              <a:t> 1 IO per entry </a:t>
            </a:r>
          </a:p>
          <a:p>
            <a:pPr lvl="1"/>
            <a:r>
              <a:rPr lang="en-US" altLang="en-US" dirty="0"/>
              <a:t>assuming leaf level does not fit in memory</a:t>
            </a:r>
          </a:p>
          <a:p>
            <a:pPr lvl="1"/>
            <a:r>
              <a:rPr lang="en-US" altLang="en-US" dirty="0"/>
              <a:t>can be very inefficient for loading a large number of entries at a time (</a:t>
            </a:r>
            <a:r>
              <a:rPr lang="en-US" altLang="en-US" b="1" dirty="0"/>
              <a:t>bulk loading</a:t>
            </a:r>
            <a:r>
              <a:rPr lang="en-US" altLang="en-US" dirty="0"/>
              <a:t>)</a:t>
            </a:r>
          </a:p>
          <a:p>
            <a:r>
              <a:rPr lang="en-US" altLang="en-US" dirty="0"/>
              <a:t>Efficient alternative 1:</a:t>
            </a:r>
          </a:p>
          <a:p>
            <a:pPr lvl="1"/>
            <a:r>
              <a:rPr lang="en-US" altLang="en-US" dirty="0"/>
              <a:t>sort entries first (using efficient external-memory sort algorithms discussed later in Section 12.4)</a:t>
            </a:r>
          </a:p>
          <a:p>
            <a:pPr lvl="1"/>
            <a:r>
              <a:rPr lang="en-US" altLang="en-US" dirty="0"/>
              <a:t>insert in sorted order</a:t>
            </a:r>
          </a:p>
          <a:p>
            <a:pPr lvl="2"/>
            <a:r>
              <a:rPr lang="en-US" altLang="en-US" dirty="0"/>
              <a:t>insertion will go to existing page (or cause a split)</a:t>
            </a:r>
          </a:p>
          <a:p>
            <a:pPr lvl="2"/>
            <a:r>
              <a:rPr lang="en-US" altLang="en-US" dirty="0"/>
              <a:t>much improved IO performance, but most leaf nodes half full</a:t>
            </a:r>
          </a:p>
          <a:p>
            <a:r>
              <a:rPr lang="en-US" altLang="en-US" dirty="0"/>
              <a:t>Efficient alternative 2: </a:t>
            </a:r>
            <a:r>
              <a:rPr lang="en-US" altLang="en-US" b="1" dirty="0"/>
              <a:t>Bottom-up B</a:t>
            </a:r>
            <a:r>
              <a:rPr lang="en-US" altLang="en-US" b="1" baseline="30000" dirty="0"/>
              <a:t>+</a:t>
            </a:r>
            <a:r>
              <a:rPr lang="en-US" altLang="en-US" b="1" dirty="0"/>
              <a:t>-tree construction</a:t>
            </a:r>
          </a:p>
          <a:p>
            <a:pPr lvl="1"/>
            <a:r>
              <a:rPr lang="en-US" altLang="en-US" dirty="0"/>
              <a:t>As before sort entries</a:t>
            </a:r>
          </a:p>
          <a:p>
            <a:pPr lvl="1"/>
            <a:r>
              <a:rPr lang="en-US" altLang="en-US" dirty="0"/>
              <a:t>And then create tree layer-by-layer, starting with leaf level</a:t>
            </a:r>
          </a:p>
          <a:p>
            <a:pPr lvl="2"/>
            <a:r>
              <a:rPr lang="en-US" altLang="en-US" dirty="0"/>
              <a:t>details as an exercise</a:t>
            </a:r>
          </a:p>
          <a:p>
            <a:pPr lvl="1"/>
            <a:r>
              <a:rPr lang="en-US" altLang="en-US" dirty="0"/>
              <a:t>Implemented as part of bulk-load utility by most database systems</a:t>
            </a:r>
          </a:p>
        </p:txBody>
      </p:sp>
    </p:spTree>
    <p:extLst>
      <p:ext uri="{BB962C8B-B14F-4D97-AF65-F5344CB8AC3E}">
        <p14:creationId xmlns:p14="http://schemas.microsoft.com/office/powerpoint/2010/main" val="10538660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4930" name="Rectangle 2">
            <a:extLst>
              <a:ext uri="{FF2B5EF4-FFF2-40B4-BE49-F238E27FC236}">
                <a16:creationId xmlns:a16="http://schemas.microsoft.com/office/drawing/2014/main" id="{F2FAFE1F-E9C0-4628-B6E6-60F33A638F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a:t>
            </a:r>
          </a:p>
        </p:txBody>
      </p:sp>
      <p:sp>
        <p:nvSpPr>
          <p:cNvPr id="89091" name="Rectangle 3">
            <a:extLst>
              <a:ext uri="{FF2B5EF4-FFF2-40B4-BE49-F238E27FC236}">
                <a16:creationId xmlns:a16="http://schemas.microsoft.com/office/drawing/2014/main" id="{48F24856-86F6-4CE2-BE1C-64C9527C34CD}"/>
              </a:ext>
            </a:extLst>
          </p:cNvPr>
          <p:cNvSpPr>
            <a:spLocks noChangeArrowheads="1"/>
          </p:cNvSpPr>
          <p:nvPr/>
        </p:nvSpPr>
        <p:spPr bwMode="auto">
          <a:xfrm>
            <a:off x="1818085" y="851297"/>
            <a:ext cx="586144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Similar to B+-tree, but B-tree allows search-key values to appear only once; eliminates redundant storage of search keys.</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Search keys in nonleaf nodes appear nowhere else in the B-tree; an additional pointer field for each search key in a nonleaf node must be included.</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Generalized B-tree leaf node</a:t>
            </a: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r>
              <a:rPr lang="en-US" altLang="en-US" sz="1350" dirty="0">
                <a:solidFill>
                  <a:srgbClr val="000000"/>
                </a:solidFill>
              </a:rPr>
              <a:t>Nonleaf node – pointers Bi are the bucket or file record pointers.</a:t>
            </a:r>
            <a:br>
              <a:rPr lang="en-US" altLang="en-US" sz="1350" dirty="0">
                <a:solidFill>
                  <a:srgbClr val="000000"/>
                </a:solidFill>
              </a:rPr>
            </a:br>
            <a:endParaRPr lang="en-US" altLang="en-US" sz="1350" dirty="0">
              <a:solidFill>
                <a:srgbClr val="000000"/>
              </a:solidFill>
            </a:endParaRPr>
          </a:p>
          <a:p>
            <a:pPr marL="0" indent="0" defTabSz="685800" eaLnBrk="0" hangingPunct="0">
              <a:buClr>
                <a:srgbClr val="002060"/>
              </a:buClr>
              <a:buSzPct val="100000"/>
              <a:buNone/>
            </a:pPr>
            <a:br>
              <a:rPr lang="en-US" altLang="en-US" sz="1275" dirty="0">
                <a:solidFill>
                  <a:srgbClr val="000000"/>
                </a:solidFill>
              </a:rPr>
            </a:br>
            <a:br>
              <a:rPr lang="en-US" altLang="en-US" sz="1275" dirty="0">
                <a:solidFill>
                  <a:srgbClr val="000000"/>
                </a:solidFill>
              </a:rPr>
            </a:br>
            <a:endParaRPr lang="en-US" altLang="en-US" sz="1275" dirty="0">
              <a:solidFill>
                <a:srgbClr val="000000"/>
              </a:solidFill>
            </a:endParaRPr>
          </a:p>
        </p:txBody>
      </p:sp>
      <p:sp>
        <p:nvSpPr>
          <p:cNvPr id="89092" name="Rectangle 4">
            <a:extLst>
              <a:ext uri="{FF2B5EF4-FFF2-40B4-BE49-F238E27FC236}">
                <a16:creationId xmlns:a16="http://schemas.microsoft.com/office/drawing/2014/main" id="{B1A2F64A-2308-4D9A-94D1-2BE9CB8D1C51}"/>
              </a:ext>
            </a:extLst>
          </p:cNvPr>
          <p:cNvSpPr>
            <a:spLocks noGrp="1" noChangeArrowheads="1"/>
          </p:cNvSpPr>
          <p:nvPr>
            <p:ph type="body" idx="1"/>
          </p:nvPr>
        </p:nvSpPr>
        <p:spPr>
          <a:xfrm>
            <a:off x="1818085" y="4125517"/>
            <a:ext cx="5043488" cy="333368"/>
          </a:xfrm>
          <a:noFill/>
        </p:spPr>
        <p:txBody>
          <a:bodyPr/>
          <a:lstStyle/>
          <a:p>
            <a:pPr marL="0" indent="0">
              <a:lnSpc>
                <a:spcPct val="90000"/>
              </a:lnSpc>
              <a:buNone/>
            </a:pPr>
            <a:br>
              <a:rPr lang="en-US" altLang="en-US" dirty="0"/>
            </a:br>
            <a:endParaRPr lang="en-US" altLang="en-US" dirty="0"/>
          </a:p>
        </p:txBody>
      </p:sp>
      <p:pic>
        <p:nvPicPr>
          <p:cNvPr id="89093" name="Picture 7">
            <a:extLst>
              <a:ext uri="{FF2B5EF4-FFF2-40B4-BE49-F238E27FC236}">
                <a16:creationId xmlns:a16="http://schemas.microsoft.com/office/drawing/2014/main" id="{0220A33B-E2C9-420D-B839-FBAF022EC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4" y="2378862"/>
            <a:ext cx="4209455" cy="109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81772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1915" y="991315"/>
            <a:ext cx="3892595" cy="3315914"/>
          </a:xfrm>
          <a:prstGeom prst="rect">
            <a:avLst/>
          </a:prstGeom>
        </p:spPr>
      </p:pic>
    </p:spTree>
    <p:extLst>
      <p:ext uri="{BB962C8B-B14F-4D97-AF65-F5344CB8AC3E}">
        <p14:creationId xmlns:p14="http://schemas.microsoft.com/office/powerpoint/2010/main" val="33359148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9026" name="Rectangle 2">
            <a:extLst>
              <a:ext uri="{FF2B5EF4-FFF2-40B4-BE49-F238E27FC236}">
                <a16:creationId xmlns:a16="http://schemas.microsoft.com/office/drawing/2014/main" id="{F4143B72-1BDB-4194-A39F-BDE269B3DD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 (Cont.)</a:t>
            </a:r>
          </a:p>
        </p:txBody>
      </p:sp>
      <p:sp>
        <p:nvSpPr>
          <p:cNvPr id="91139" name="Rectangle 3">
            <a:extLst>
              <a:ext uri="{FF2B5EF4-FFF2-40B4-BE49-F238E27FC236}">
                <a16:creationId xmlns:a16="http://schemas.microsoft.com/office/drawing/2014/main" id="{61AE0A78-087A-4415-8759-C50CC89DE257}"/>
              </a:ext>
            </a:extLst>
          </p:cNvPr>
          <p:cNvSpPr>
            <a:spLocks noGrp="1" noChangeArrowheads="1"/>
          </p:cNvSpPr>
          <p:nvPr>
            <p:ph type="body" idx="1"/>
          </p:nvPr>
        </p:nvSpPr>
        <p:spPr>
          <a:xfrm>
            <a:off x="1818086" y="851297"/>
            <a:ext cx="5723496" cy="3408759"/>
          </a:xfrm>
        </p:spPr>
        <p:txBody>
          <a:bodyPr/>
          <a:lstStyle/>
          <a:p>
            <a:r>
              <a:rPr lang="en-US" altLang="en-US" dirty="0"/>
              <a:t>Advantages of B-Tree indices:</a:t>
            </a:r>
          </a:p>
          <a:p>
            <a:pPr lvl="1"/>
            <a:r>
              <a:rPr lang="en-US" altLang="en-US" dirty="0"/>
              <a:t>May use less tree nodes than a corresponding B</a:t>
            </a:r>
            <a:r>
              <a:rPr lang="en-US" altLang="en-US" baseline="30000" dirty="0"/>
              <a:t>+</a:t>
            </a:r>
            <a:r>
              <a:rPr lang="en-US" altLang="en-US" dirty="0"/>
              <a:t>-Tree.</a:t>
            </a:r>
          </a:p>
          <a:p>
            <a:pPr lvl="1"/>
            <a:r>
              <a:rPr lang="en-US" altLang="en-US" dirty="0"/>
              <a:t>Sometimes possible to find search-key value before reaching leaf node.</a:t>
            </a:r>
          </a:p>
          <a:p>
            <a:r>
              <a:rPr lang="en-US" altLang="en-US" dirty="0"/>
              <a:t>Disadvantages of B-Tree indices:</a:t>
            </a:r>
          </a:p>
          <a:p>
            <a:pPr lvl="1"/>
            <a:r>
              <a:rPr lang="en-US" altLang="en-US" dirty="0"/>
              <a:t>Only small fraction of all search-key values are found early </a:t>
            </a:r>
          </a:p>
          <a:p>
            <a:pPr lvl="1"/>
            <a:r>
              <a:rPr lang="en-US" altLang="en-US" dirty="0"/>
              <a:t>Non-leaf nodes are larger, so fan-out is reduced.  Thus, B-Trees typically have greater depth than corresponding B</a:t>
            </a:r>
            <a:r>
              <a:rPr lang="en-US" altLang="en-US" baseline="30000" dirty="0"/>
              <a:t>+</a:t>
            </a:r>
            <a:r>
              <a:rPr lang="en-US" altLang="en-US" dirty="0"/>
              <a:t>-Tree</a:t>
            </a:r>
          </a:p>
          <a:p>
            <a:pPr lvl="1"/>
            <a:r>
              <a:rPr lang="en-US" altLang="en-US" dirty="0"/>
              <a:t>Insertion and deletion more complicated than in B</a:t>
            </a:r>
            <a:r>
              <a:rPr lang="en-US" altLang="en-US" baseline="30000" dirty="0"/>
              <a:t>+</a:t>
            </a:r>
            <a:r>
              <a:rPr lang="en-US" altLang="en-US" dirty="0"/>
              <a:t>-Trees </a:t>
            </a:r>
          </a:p>
          <a:p>
            <a:pPr lvl="1"/>
            <a:r>
              <a:rPr lang="en-US" altLang="en-US" dirty="0"/>
              <a:t>Implementation is harder than B</a:t>
            </a:r>
            <a:r>
              <a:rPr lang="en-US" altLang="en-US" baseline="30000" dirty="0"/>
              <a:t>+</a:t>
            </a:r>
            <a:r>
              <a:rPr lang="en-US" altLang="en-US" dirty="0"/>
              <a:t>-Trees.</a:t>
            </a:r>
          </a:p>
          <a:p>
            <a:r>
              <a:rPr lang="en-US" altLang="en-US" dirty="0"/>
              <a:t>Typically, advantages of B-Trees do not out weigh disadvantages. </a:t>
            </a:r>
          </a:p>
        </p:txBody>
      </p:sp>
    </p:spTree>
    <p:extLst>
      <p:ext uri="{BB962C8B-B14F-4D97-AF65-F5344CB8AC3E}">
        <p14:creationId xmlns:p14="http://schemas.microsoft.com/office/powerpoint/2010/main" val="1186436125"/>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a:extLst>
              <a:ext uri="{FF2B5EF4-FFF2-40B4-BE49-F238E27FC236}">
                <a16:creationId xmlns:a16="http://schemas.microsoft.com/office/drawing/2014/main" id="{F971B829-D201-4C0C-9BC3-9EA9DDF5115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 Example</a:t>
            </a:r>
          </a:p>
        </p:txBody>
      </p:sp>
      <p:sp>
        <p:nvSpPr>
          <p:cNvPr id="93187" name="Text Box 4">
            <a:extLst>
              <a:ext uri="{FF2B5EF4-FFF2-40B4-BE49-F238E27FC236}">
                <a16:creationId xmlns:a16="http://schemas.microsoft.com/office/drawing/2014/main" id="{E74E5AC7-D7B1-4576-8812-CE6477CCBB7F}"/>
              </a:ext>
            </a:extLst>
          </p:cNvPr>
          <p:cNvSpPr>
            <a:spLocks noGrp="1" noChangeArrowheads="1"/>
          </p:cNvSpPr>
          <p:nvPr>
            <p:ph type="body" idx="1"/>
          </p:nvPr>
        </p:nvSpPr>
        <p:spPr>
          <a:xfrm>
            <a:off x="1435894" y="2896791"/>
            <a:ext cx="5886450" cy="347663"/>
          </a:xfrm>
          <a:noFill/>
        </p:spPr>
        <p:txBody>
          <a:bodyPr/>
          <a:lstStyle/>
          <a:p>
            <a:pPr>
              <a:spcBef>
                <a:spcPct val="0"/>
              </a:spcBef>
              <a:buClrTx/>
              <a:buSzTx/>
              <a:buFontTx/>
              <a:buNone/>
            </a:pPr>
            <a:r>
              <a:rPr kumimoji="0" lang="en-US" altLang="en-US"/>
              <a:t>B-tree (above) and B+-tree (below) on same data</a:t>
            </a:r>
          </a:p>
        </p:txBody>
      </p:sp>
      <p:pic>
        <p:nvPicPr>
          <p:cNvPr id="93188" name="Picture 6">
            <a:extLst>
              <a:ext uri="{FF2B5EF4-FFF2-40B4-BE49-F238E27FC236}">
                <a16:creationId xmlns:a16="http://schemas.microsoft.com/office/drawing/2014/main" id="{89843543-8F2E-4AEB-8A47-3758C3026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703" y="946547"/>
            <a:ext cx="635674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a:extLst>
              <a:ext uri="{FF2B5EF4-FFF2-40B4-BE49-F238E27FC236}">
                <a16:creationId xmlns:a16="http://schemas.microsoft.com/office/drawing/2014/main" id="{5A679080-3AEB-47C7-A46E-32A7877F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9256"/>
          <a:stretch>
            <a:fillRect/>
          </a:stretch>
        </p:blipFill>
        <p:spPr bwMode="auto">
          <a:xfrm>
            <a:off x="1338263" y="3217069"/>
            <a:ext cx="6486525" cy="146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0203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6AB0-9918-4F52-AABD-87AA6351434F}"/>
              </a:ext>
            </a:extLst>
          </p:cNvPr>
          <p:cNvSpPr>
            <a:spLocks noGrp="1"/>
          </p:cNvSpPr>
          <p:nvPr>
            <p:ph type="title"/>
          </p:nvPr>
        </p:nvSpPr>
        <p:spPr/>
        <p:txBody>
          <a:bodyPr/>
          <a:lstStyle/>
          <a:p>
            <a:r>
              <a:rPr lang="en-IN" dirty="0"/>
              <a:t>Indexing on Flash</a:t>
            </a:r>
          </a:p>
        </p:txBody>
      </p:sp>
      <p:sp>
        <p:nvSpPr>
          <p:cNvPr id="3" name="Content Placeholder 2">
            <a:extLst>
              <a:ext uri="{FF2B5EF4-FFF2-40B4-BE49-F238E27FC236}">
                <a16:creationId xmlns:a16="http://schemas.microsoft.com/office/drawing/2014/main" id="{BB44BC20-DA13-4B15-83B8-C031D8725311}"/>
              </a:ext>
            </a:extLst>
          </p:cNvPr>
          <p:cNvSpPr>
            <a:spLocks noGrp="1"/>
          </p:cNvSpPr>
          <p:nvPr>
            <p:ph idx="1"/>
          </p:nvPr>
        </p:nvSpPr>
        <p:spPr>
          <a:xfrm>
            <a:off x="1768876" y="800747"/>
            <a:ext cx="5760177" cy="3947602"/>
          </a:xfrm>
        </p:spPr>
        <p:txBody>
          <a:bodyPr/>
          <a:lstStyle/>
          <a:p>
            <a:r>
              <a:rPr lang="en-IN" dirty="0"/>
              <a:t>Random I/O cost much lower on flash</a:t>
            </a:r>
          </a:p>
          <a:p>
            <a:pPr lvl="1"/>
            <a:r>
              <a:rPr lang="en-IN" dirty="0"/>
              <a:t>20 to 100 microseconds for read/write</a:t>
            </a:r>
          </a:p>
          <a:p>
            <a:r>
              <a:rPr lang="en-IN" dirty="0"/>
              <a:t>Writes are not in-place, and (eventually) require a more expensive erase</a:t>
            </a:r>
          </a:p>
          <a:p>
            <a:r>
              <a:rPr lang="en-IN" dirty="0"/>
              <a:t>Optimum page size therefore much smaller</a:t>
            </a:r>
          </a:p>
          <a:p>
            <a:r>
              <a:rPr lang="en-IN" dirty="0"/>
              <a:t>Bulk-loading still useful since it minimizes page erases</a:t>
            </a:r>
          </a:p>
          <a:p>
            <a:r>
              <a:rPr lang="en-IN" dirty="0"/>
              <a:t>Write-optimized tree structures (discussed later) have been adapted to minimize page writes for flash-optimized search trees</a:t>
            </a:r>
          </a:p>
        </p:txBody>
      </p:sp>
    </p:spTree>
    <p:extLst>
      <p:ext uri="{BB962C8B-B14F-4D97-AF65-F5344CB8AC3E}">
        <p14:creationId xmlns:p14="http://schemas.microsoft.com/office/powerpoint/2010/main" val="19517275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D3B2-A617-4A6E-87BD-BE79450A5D11}"/>
              </a:ext>
            </a:extLst>
          </p:cNvPr>
          <p:cNvSpPr>
            <a:spLocks noGrp="1"/>
          </p:cNvSpPr>
          <p:nvPr>
            <p:ph type="title"/>
          </p:nvPr>
        </p:nvSpPr>
        <p:spPr/>
        <p:txBody>
          <a:bodyPr/>
          <a:lstStyle/>
          <a:p>
            <a:r>
              <a:rPr lang="en-IN" dirty="0"/>
              <a:t>Indexing in Main Memory</a:t>
            </a:r>
          </a:p>
        </p:txBody>
      </p:sp>
      <p:sp>
        <p:nvSpPr>
          <p:cNvPr id="3" name="Content Placeholder 2">
            <a:extLst>
              <a:ext uri="{FF2B5EF4-FFF2-40B4-BE49-F238E27FC236}">
                <a16:creationId xmlns:a16="http://schemas.microsoft.com/office/drawing/2014/main" id="{A7D5FDAE-F992-4C11-9764-1E789DC53F67}"/>
              </a:ext>
            </a:extLst>
          </p:cNvPr>
          <p:cNvSpPr>
            <a:spLocks noGrp="1"/>
          </p:cNvSpPr>
          <p:nvPr>
            <p:ph idx="1"/>
          </p:nvPr>
        </p:nvSpPr>
        <p:spPr>
          <a:xfrm>
            <a:off x="1795509" y="800747"/>
            <a:ext cx="5733544" cy="3947602"/>
          </a:xfrm>
        </p:spPr>
        <p:txBody>
          <a:bodyPr/>
          <a:lstStyle/>
          <a:p>
            <a:r>
              <a:rPr lang="en-IN" dirty="0"/>
              <a:t>Random access in memory </a:t>
            </a:r>
          </a:p>
          <a:p>
            <a:pPr lvl="1"/>
            <a:r>
              <a:rPr lang="en-IN" dirty="0"/>
              <a:t>Much cheaper than on disk/flash</a:t>
            </a:r>
          </a:p>
          <a:p>
            <a:pPr lvl="1"/>
            <a:r>
              <a:rPr lang="en-IN" dirty="0"/>
              <a:t>But still expensive compared to cache read</a:t>
            </a:r>
          </a:p>
          <a:p>
            <a:pPr lvl="1"/>
            <a:r>
              <a:rPr lang="en-IN" dirty="0"/>
              <a:t>Data structures that make best use of cache preferable</a:t>
            </a:r>
          </a:p>
          <a:p>
            <a:pPr lvl="1"/>
            <a:r>
              <a:rPr lang="en-IN" dirty="0"/>
              <a:t>Binary search for a key value within a large B</a:t>
            </a:r>
            <a:r>
              <a:rPr lang="en-IN" sz="1500" baseline="30000" dirty="0"/>
              <a:t>+</a:t>
            </a:r>
            <a:r>
              <a:rPr lang="en-IN" dirty="0"/>
              <a:t>-tree node results in many cache misses</a:t>
            </a:r>
          </a:p>
          <a:p>
            <a:r>
              <a:rPr lang="en-IN" dirty="0"/>
              <a:t>B</a:t>
            </a:r>
            <a:r>
              <a:rPr lang="en-IN" sz="1500" baseline="30000" dirty="0"/>
              <a:t>+</a:t>
            </a:r>
            <a:r>
              <a:rPr lang="en-IN" dirty="0"/>
              <a:t>- trees with small nodes that fit in cache line are preferable to reduce cache misses</a:t>
            </a:r>
          </a:p>
          <a:p>
            <a:r>
              <a:rPr lang="en-IN" dirty="0"/>
              <a:t>Key idea:  use large node size to optimize disk access, but structure data within a node using a tree with small node size, instead of using an array.</a:t>
            </a:r>
          </a:p>
        </p:txBody>
      </p:sp>
    </p:spTree>
    <p:extLst>
      <p:ext uri="{BB962C8B-B14F-4D97-AF65-F5344CB8AC3E}">
        <p14:creationId xmlns:p14="http://schemas.microsoft.com/office/powerpoint/2010/main" val="13927451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13021006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32826521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a:extLst>
              <a:ext uri="{FF2B5EF4-FFF2-40B4-BE49-F238E27FC236}">
                <a16:creationId xmlns:a16="http://schemas.microsoft.com/office/drawing/2014/main" id="{5F0006E8-93B2-44FD-A559-4D293CFFC4BE}"/>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Handling of Bucket Overflows</a:t>
            </a:r>
          </a:p>
        </p:txBody>
      </p:sp>
      <p:sp>
        <p:nvSpPr>
          <p:cNvPr id="110595" name="Rectangle 3">
            <a:extLst>
              <a:ext uri="{FF2B5EF4-FFF2-40B4-BE49-F238E27FC236}">
                <a16:creationId xmlns:a16="http://schemas.microsoft.com/office/drawing/2014/main" id="{0FF4ED6D-853E-43F6-A5A9-AD24BD361EB9}"/>
              </a:ext>
            </a:extLst>
          </p:cNvPr>
          <p:cNvSpPr>
            <a:spLocks noGrp="1" noChangeArrowheads="1"/>
          </p:cNvSpPr>
          <p:nvPr>
            <p:ph type="body" idx="1"/>
          </p:nvPr>
        </p:nvSpPr>
        <p:spPr>
          <a:xfrm>
            <a:off x="1818085" y="851297"/>
            <a:ext cx="5729288" cy="3805238"/>
          </a:xfrm>
        </p:spPr>
        <p:txBody>
          <a:bodyPr/>
          <a:lstStyle/>
          <a:p>
            <a:r>
              <a:rPr lang="en-US" altLang="en-US" dirty="0"/>
              <a:t>Bucket overflow can occur because of </a:t>
            </a:r>
          </a:p>
          <a:p>
            <a:pPr lvl="1"/>
            <a:r>
              <a:rPr lang="en-US" altLang="en-US" dirty="0"/>
              <a:t>Insufficient buckets </a:t>
            </a:r>
          </a:p>
          <a:p>
            <a:pPr lvl="1"/>
            <a:r>
              <a:rPr lang="en-US" altLang="en-US" dirty="0"/>
              <a:t>Skew in distribution of records.  This can occur due to two reasons:</a:t>
            </a:r>
          </a:p>
          <a:p>
            <a:pPr lvl="2"/>
            <a:r>
              <a:rPr lang="en-US" altLang="en-US" dirty="0"/>
              <a:t>multiple records have same search-key value</a:t>
            </a:r>
          </a:p>
          <a:p>
            <a:pPr lvl="2"/>
            <a:r>
              <a:rPr lang="en-US" altLang="en-US" dirty="0"/>
              <a:t>chosen hash function produces non-uniform distribution of key values</a:t>
            </a:r>
          </a:p>
          <a:p>
            <a:r>
              <a:rPr lang="en-US" altLang="en-US" dirty="0"/>
              <a:t>Although the probability of bucket overflow can be reduced, it cannot be eliminated; it is handled by using </a:t>
            </a:r>
            <a:r>
              <a:rPr lang="en-US" altLang="en-US" b="1" i="1" dirty="0">
                <a:solidFill>
                  <a:srgbClr val="002060"/>
                </a:solidFill>
              </a:rPr>
              <a:t>overflow buckets</a:t>
            </a:r>
            <a:r>
              <a:rPr lang="en-US" altLang="en-US" i="1" dirty="0"/>
              <a:t>.</a:t>
            </a:r>
            <a:endParaRPr lang="en-US" altLang="en-US" dirty="0"/>
          </a:p>
        </p:txBody>
      </p:sp>
    </p:spTree>
    <p:extLst>
      <p:ext uri="{BB962C8B-B14F-4D97-AF65-F5344CB8AC3E}">
        <p14:creationId xmlns:p14="http://schemas.microsoft.com/office/powerpoint/2010/main" val="29791020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485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5410" name="Rectangle 2">
            <a:extLst>
              <a:ext uri="{FF2B5EF4-FFF2-40B4-BE49-F238E27FC236}">
                <a16:creationId xmlns:a16="http://schemas.microsoft.com/office/drawing/2014/main" id="{DC539456-4AB4-4449-BD6E-4A05722E7939}"/>
              </a:ext>
            </a:extLst>
          </p:cNvPr>
          <p:cNvSpPr>
            <a:spLocks noGrp="1" noChangeArrowheads="1"/>
          </p:cNvSpPr>
          <p:nvPr>
            <p:ph type="title"/>
          </p:nvPr>
        </p:nvSpPr>
        <p:spPr>
          <a:xfrm>
            <a:off x="1525192" y="275555"/>
            <a:ext cx="6268640" cy="342900"/>
          </a:xfrm>
        </p:spPr>
        <p:txBody>
          <a:bodyPr/>
          <a:lstStyle/>
          <a:p>
            <a:pPr>
              <a:defRPr/>
            </a:pPr>
            <a:r>
              <a:rPr lang="en-US" altLang="en-US" dirty="0">
                <a:effectLst>
                  <a:outerShdw blurRad="38100" dist="38100" dir="2700000" algn="tl">
                    <a:srgbClr val="C0C0C0"/>
                  </a:outerShdw>
                </a:effectLst>
              </a:rPr>
              <a:t>Example of Hash File Organization</a:t>
            </a:r>
          </a:p>
        </p:txBody>
      </p:sp>
      <p:sp>
        <p:nvSpPr>
          <p:cNvPr id="106499" name="Rectangle 3">
            <a:extLst>
              <a:ext uri="{FF2B5EF4-FFF2-40B4-BE49-F238E27FC236}">
                <a16:creationId xmlns:a16="http://schemas.microsoft.com/office/drawing/2014/main" id="{D31F5434-B6D2-4FB9-8B66-9D64F5F9F0F0}"/>
              </a:ext>
            </a:extLst>
          </p:cNvPr>
          <p:cNvSpPr>
            <a:spLocks noGrp="1" noChangeArrowheads="1"/>
          </p:cNvSpPr>
          <p:nvPr>
            <p:ph type="body" idx="1"/>
          </p:nvPr>
        </p:nvSpPr>
        <p:spPr>
          <a:xfrm>
            <a:off x="2096695" y="1403739"/>
            <a:ext cx="5599509" cy="2025257"/>
          </a:xfrm>
        </p:spPr>
        <p:txBody>
          <a:bodyPr/>
          <a:lstStyle/>
          <a:p>
            <a:r>
              <a:rPr lang="en-US" altLang="en-US" dirty="0"/>
              <a:t>There are 10 buckets,</a:t>
            </a:r>
          </a:p>
          <a:p>
            <a:r>
              <a:rPr lang="en-US" altLang="en-US" dirty="0"/>
              <a:t>The binary representation of the </a:t>
            </a:r>
            <a:r>
              <a:rPr lang="en-US" altLang="en-US" i="1" dirty="0"/>
              <a:t>I </a:t>
            </a:r>
            <a:r>
              <a:rPr lang="en-US" altLang="en-US" baseline="30000" dirty="0" err="1"/>
              <a:t>th</a:t>
            </a:r>
            <a:r>
              <a:rPr lang="en-US" altLang="en-US" dirty="0"/>
              <a:t> character is assumed to be the integer </a:t>
            </a:r>
            <a:r>
              <a:rPr lang="en-US" altLang="en-US" i="1" dirty="0"/>
              <a:t>i.</a:t>
            </a:r>
            <a:endParaRPr lang="en-US" altLang="en-US" dirty="0"/>
          </a:p>
          <a:p>
            <a:r>
              <a:rPr lang="en-US" altLang="en-US" dirty="0"/>
              <a:t>The hash function returns the sum of the binary representations of the characters modulo 10</a:t>
            </a:r>
          </a:p>
          <a:p>
            <a:pPr lvl="1"/>
            <a:r>
              <a:rPr lang="en-US" altLang="en-US" dirty="0"/>
              <a:t>E.g. h(Music) = 1        h(History) = 2   </a:t>
            </a:r>
            <a:br>
              <a:rPr lang="en-US" altLang="en-US" dirty="0"/>
            </a:br>
            <a:r>
              <a:rPr lang="en-US" altLang="en-US" dirty="0"/>
              <a:t>        h(Physics) =  3   h(Elec. Eng.) = 3</a:t>
            </a:r>
          </a:p>
        </p:txBody>
      </p:sp>
      <p:sp>
        <p:nvSpPr>
          <p:cNvPr id="106500" name="Text Box 4">
            <a:extLst>
              <a:ext uri="{FF2B5EF4-FFF2-40B4-BE49-F238E27FC236}">
                <a16:creationId xmlns:a16="http://schemas.microsoft.com/office/drawing/2014/main" id="{A54A1832-9303-4EA8-9F3B-4B4B751F9A97}"/>
              </a:ext>
            </a:extLst>
          </p:cNvPr>
          <p:cNvSpPr txBox="1">
            <a:spLocks noChangeArrowheads="1"/>
          </p:cNvSpPr>
          <p:nvPr/>
        </p:nvSpPr>
        <p:spPr bwMode="auto">
          <a:xfrm>
            <a:off x="1818085" y="704293"/>
            <a:ext cx="478207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br>
              <a:rPr kumimoji="0" lang="en-US" altLang="en-US" sz="1275" dirty="0">
                <a:solidFill>
                  <a:srgbClr val="000000"/>
                </a:solidFill>
              </a:rPr>
            </a:b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br>
              <a:rPr kumimoji="0" lang="en-US" altLang="en-US" sz="1275" dirty="0">
                <a:solidFill>
                  <a:srgbClr val="000000"/>
                </a:solidFill>
              </a:rPr>
            </a:br>
            <a:r>
              <a:rPr kumimoji="0" lang="en-US" altLang="en-US" sz="1275" dirty="0">
                <a:solidFill>
                  <a:srgbClr val="000000"/>
                </a:solidFill>
              </a:rPr>
              <a:t> (See figure in next slide.)</a:t>
            </a:r>
          </a:p>
        </p:txBody>
      </p:sp>
    </p:spTree>
    <p:extLst>
      <p:ext uri="{BB962C8B-B14F-4D97-AF65-F5344CB8AC3E}">
        <p14:creationId xmlns:p14="http://schemas.microsoft.com/office/powerpoint/2010/main" val="4241929164"/>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27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Tree>
    <p:extLst>
      <p:ext uri="{BB962C8B-B14F-4D97-AF65-F5344CB8AC3E}">
        <p14:creationId xmlns:p14="http://schemas.microsoft.com/office/powerpoint/2010/main" val="13345878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38864190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1586-17B2-4D51-A701-D7FE0A2AF590}"/>
              </a:ext>
            </a:extLst>
          </p:cNvPr>
          <p:cNvSpPr>
            <a:spLocks noGrp="1"/>
          </p:cNvSpPr>
          <p:nvPr>
            <p:ph type="title"/>
          </p:nvPr>
        </p:nvSpPr>
        <p:spPr/>
        <p:txBody>
          <a:bodyPr/>
          <a:lstStyle/>
          <a:p>
            <a:pPr>
              <a:defRPr/>
            </a:pPr>
            <a:r>
              <a:rPr lang="en-IN" dirty="0"/>
              <a:t>Dynamic Hashing</a:t>
            </a:r>
          </a:p>
        </p:txBody>
      </p:sp>
      <p:sp>
        <p:nvSpPr>
          <p:cNvPr id="122883" name="Content Placeholder 2">
            <a:extLst>
              <a:ext uri="{FF2B5EF4-FFF2-40B4-BE49-F238E27FC236}">
                <a16:creationId xmlns:a16="http://schemas.microsoft.com/office/drawing/2014/main" id="{D631710E-935B-49D2-ABC2-3AA06A6A8EA4}"/>
              </a:ext>
            </a:extLst>
          </p:cNvPr>
          <p:cNvSpPr>
            <a:spLocks noGrp="1" noChangeArrowheads="1"/>
          </p:cNvSpPr>
          <p:nvPr>
            <p:ph idx="1"/>
          </p:nvPr>
        </p:nvSpPr>
        <p:spPr>
          <a:xfrm>
            <a:off x="1768876" y="800747"/>
            <a:ext cx="5760177" cy="3947602"/>
          </a:xfrm>
        </p:spPr>
        <p:txBody>
          <a:bodyPr/>
          <a:lstStyle/>
          <a:p>
            <a:r>
              <a:rPr lang="en-IN" altLang="en-US" dirty="0"/>
              <a:t>Periodic rehashing</a:t>
            </a:r>
          </a:p>
          <a:p>
            <a:pPr lvl="1"/>
            <a:r>
              <a:rPr lang="en-IN" altLang="en-US" dirty="0"/>
              <a:t>If number of entries in a hash table becomes (say) 1.5 times size of hash table, </a:t>
            </a:r>
          </a:p>
          <a:p>
            <a:pPr lvl="2"/>
            <a:r>
              <a:rPr lang="en-IN" altLang="en-US" dirty="0"/>
              <a:t>create new hash table of size  (say) 2 times the size of the previous hash table</a:t>
            </a:r>
          </a:p>
          <a:p>
            <a:pPr lvl="2"/>
            <a:r>
              <a:rPr lang="en-IN" altLang="en-US" dirty="0"/>
              <a:t>Rehash all entries to new table</a:t>
            </a:r>
          </a:p>
          <a:p>
            <a:r>
              <a:rPr lang="en-IN" altLang="en-US" dirty="0"/>
              <a:t>Linear Hashing</a:t>
            </a:r>
          </a:p>
          <a:p>
            <a:pPr lvl="1"/>
            <a:r>
              <a:rPr lang="en-IN" altLang="en-US" dirty="0"/>
              <a:t>Do rehashing in an incremental manner</a:t>
            </a:r>
          </a:p>
          <a:p>
            <a:r>
              <a:rPr lang="en-IN" altLang="en-US" dirty="0"/>
              <a:t>Extendable Hashing</a:t>
            </a:r>
          </a:p>
          <a:p>
            <a:pPr lvl="1"/>
            <a:r>
              <a:rPr lang="en-IN" altLang="en-US" dirty="0"/>
              <a:t>Tailored to disk based hashing, with buckets shared by multiple hash values</a:t>
            </a:r>
          </a:p>
          <a:p>
            <a:pPr lvl="1"/>
            <a:r>
              <a:rPr lang="en-IN" altLang="en-US" dirty="0"/>
              <a:t>Doubling of # of entries in hash table, without doubling # of buckets</a:t>
            </a:r>
          </a:p>
        </p:txBody>
      </p:sp>
    </p:spTree>
    <p:extLst>
      <p:ext uri="{BB962C8B-B14F-4D97-AF65-F5344CB8AC3E}">
        <p14:creationId xmlns:p14="http://schemas.microsoft.com/office/powerpoint/2010/main" val="36751698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a:extLst>
              <a:ext uri="{FF2B5EF4-FFF2-40B4-BE49-F238E27FC236}">
                <a16:creationId xmlns:a16="http://schemas.microsoft.com/office/drawing/2014/main" id="{C6973200-5778-4C3E-B831-BA4D4B58291E}"/>
              </a:ext>
            </a:extLst>
          </p:cNvPr>
          <p:cNvSpPr>
            <a:spLocks noGrp="1" noChangeArrowheads="1"/>
          </p:cNvSpPr>
          <p:nvPr>
            <p:ph type="title"/>
          </p:nvPr>
        </p:nvSpPr>
        <p:spPr>
          <a:xfrm>
            <a:off x="1419225" y="171450"/>
            <a:ext cx="6815138" cy="342900"/>
          </a:xfrm>
        </p:spPr>
        <p:txBody>
          <a:bodyPr/>
          <a:lstStyle/>
          <a:p>
            <a:pPr>
              <a:defRPr/>
            </a:pPr>
            <a:r>
              <a:rPr lang="en-US" altLang="en-US">
                <a:effectLst>
                  <a:outerShdw blurRad="38100" dist="38100" dir="2700000" algn="tl">
                    <a:srgbClr val="C0C0C0"/>
                  </a:outerShdw>
                </a:effectLst>
              </a:rPr>
              <a:t>Comparison of Ordered Indexing and Hashing</a:t>
            </a:r>
          </a:p>
        </p:txBody>
      </p:sp>
      <p:sp>
        <p:nvSpPr>
          <p:cNvPr id="123907" name="Rectangle 3">
            <a:extLst>
              <a:ext uri="{FF2B5EF4-FFF2-40B4-BE49-F238E27FC236}">
                <a16:creationId xmlns:a16="http://schemas.microsoft.com/office/drawing/2014/main" id="{5748324B-2425-4374-8C0E-BD482CFCFBD9}"/>
              </a:ext>
            </a:extLst>
          </p:cNvPr>
          <p:cNvSpPr>
            <a:spLocks noGrp="1" noChangeArrowheads="1"/>
          </p:cNvSpPr>
          <p:nvPr>
            <p:ph type="body" idx="1"/>
          </p:nvPr>
        </p:nvSpPr>
        <p:spPr>
          <a:xfrm>
            <a:off x="1788851" y="820342"/>
            <a:ext cx="5712781" cy="3677840"/>
          </a:xfrm>
        </p:spPr>
        <p:txBody>
          <a:bodyPr/>
          <a:lstStyle/>
          <a:p>
            <a:r>
              <a:rPr lang="en-US" altLang="en-US" dirty="0"/>
              <a:t>Cost of periodic re-organization</a:t>
            </a:r>
          </a:p>
          <a:p>
            <a:r>
              <a:rPr lang="en-US" altLang="en-US" dirty="0"/>
              <a:t>Relative frequency of insertions and deletions</a:t>
            </a:r>
          </a:p>
          <a:p>
            <a:r>
              <a:rPr lang="en-US" altLang="en-US" dirty="0"/>
              <a:t>Is it desirable to optimize average access time at the expense of worst-case access time?</a:t>
            </a:r>
          </a:p>
          <a:p>
            <a:r>
              <a:rPr lang="en-US" altLang="en-US" dirty="0"/>
              <a:t>Expected type of queries:</a:t>
            </a:r>
          </a:p>
          <a:p>
            <a:pPr lvl="1"/>
            <a:r>
              <a:rPr lang="en-US" altLang="en-US" dirty="0"/>
              <a:t>Hashing is generally better at retrieving records having a specified value of the key.</a:t>
            </a:r>
          </a:p>
          <a:p>
            <a:pPr lvl="1"/>
            <a:r>
              <a:rPr lang="en-US" altLang="en-US" dirty="0"/>
              <a:t>If range queries are common, ordered indices are to be preferred</a:t>
            </a:r>
          </a:p>
          <a:p>
            <a:r>
              <a:rPr lang="en-US" altLang="en-US" dirty="0"/>
              <a:t>In practice:</a:t>
            </a:r>
          </a:p>
          <a:p>
            <a:pPr lvl="1"/>
            <a:r>
              <a:rPr lang="en-US" altLang="en-US" dirty="0"/>
              <a:t>PostgreSQL supports hash indices, but discourages use due to poor performance</a:t>
            </a:r>
          </a:p>
          <a:p>
            <a:pPr lvl="1"/>
            <a:r>
              <a:rPr lang="en-US" altLang="en-US" dirty="0"/>
              <a:t>Oracle supports static hash organization, but not hash indices</a:t>
            </a:r>
          </a:p>
          <a:p>
            <a:pPr lvl="1"/>
            <a:r>
              <a:rPr lang="en-US" altLang="en-US" dirty="0" err="1"/>
              <a:t>SQLServer</a:t>
            </a:r>
            <a:r>
              <a:rPr lang="en-US" altLang="en-US" dirty="0"/>
              <a:t> supports only B</a:t>
            </a:r>
            <a:r>
              <a:rPr lang="en-US" altLang="en-US" baseline="30000" dirty="0"/>
              <a:t>+</a:t>
            </a:r>
            <a:r>
              <a:rPr lang="en-US" altLang="en-US" dirty="0"/>
              <a:t>-trees</a:t>
            </a:r>
          </a:p>
        </p:txBody>
      </p:sp>
    </p:spTree>
    <p:extLst>
      <p:ext uri="{BB962C8B-B14F-4D97-AF65-F5344CB8AC3E}">
        <p14:creationId xmlns:p14="http://schemas.microsoft.com/office/powerpoint/2010/main" val="37362957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a:extLst>
              <a:ext uri="{FF2B5EF4-FFF2-40B4-BE49-F238E27FC236}">
                <a16:creationId xmlns:a16="http://schemas.microsoft.com/office/drawing/2014/main" id="{2C9F485D-F4F8-4455-9371-C52B178D54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Multiple-Key Access</a:t>
            </a:r>
          </a:p>
        </p:txBody>
      </p:sp>
      <p:sp>
        <p:nvSpPr>
          <p:cNvPr id="1411075" name="Rectangle 3">
            <a:extLst>
              <a:ext uri="{FF2B5EF4-FFF2-40B4-BE49-F238E27FC236}">
                <a16:creationId xmlns:a16="http://schemas.microsoft.com/office/drawing/2014/main" id="{D9D8D23E-D0D5-474D-899D-518B5857DB5B}"/>
              </a:ext>
            </a:extLst>
          </p:cNvPr>
          <p:cNvSpPr>
            <a:spLocks noGrp="1" noChangeArrowheads="1"/>
          </p:cNvSpPr>
          <p:nvPr>
            <p:ph type="body" idx="1"/>
          </p:nvPr>
        </p:nvSpPr>
        <p:spPr>
          <a:xfrm>
            <a:off x="1764506" y="826294"/>
            <a:ext cx="5715000" cy="3486150"/>
          </a:xfrm>
        </p:spPr>
        <p:txBody>
          <a:bodyPr/>
          <a:lstStyle/>
          <a:p>
            <a:pPr>
              <a:lnSpc>
                <a:spcPct val="90000"/>
              </a:lnSpc>
            </a:pPr>
            <a:r>
              <a:rPr lang="en-US" altLang="en-US" dirty="0"/>
              <a:t>Use multiple indices for certain types of queries.</a:t>
            </a:r>
          </a:p>
          <a:p>
            <a:pPr>
              <a:lnSpc>
                <a:spcPct val="90000"/>
              </a:lnSpc>
            </a:pPr>
            <a:r>
              <a:rPr lang="en-US" altLang="en-US" dirty="0"/>
              <a:t>Example: </a:t>
            </a:r>
          </a:p>
          <a:p>
            <a:pPr lvl="1">
              <a:lnSpc>
                <a:spcPct val="90000"/>
              </a:lnSpc>
              <a:buFont typeface="Monotype Sorts" pitchFamily="-65" charset="2"/>
              <a:buNone/>
            </a:pPr>
            <a:r>
              <a:rPr lang="en-US" altLang="en-US" b="1" dirty="0"/>
              <a:t>select </a:t>
            </a:r>
            <a:r>
              <a:rPr lang="en-US" altLang="en-US" i="1" dirty="0"/>
              <a:t>ID</a:t>
            </a:r>
          </a:p>
          <a:p>
            <a:pPr lvl="1">
              <a:lnSpc>
                <a:spcPct val="90000"/>
              </a:lnSpc>
              <a:buFont typeface="Monotype Sorts" pitchFamily="-65" charset="2"/>
              <a:buNone/>
            </a:pPr>
            <a:r>
              <a:rPr lang="en-US" altLang="en-US" b="1" dirty="0"/>
              <a:t>from</a:t>
            </a:r>
            <a:r>
              <a:rPr lang="en-US" altLang="en-US" i="1" dirty="0"/>
              <a:t> instructor</a:t>
            </a:r>
          </a:p>
          <a:p>
            <a:pPr lvl="1">
              <a:lnSpc>
                <a:spcPct val="90000"/>
              </a:lnSpc>
              <a:buFont typeface="Monotype Sorts" pitchFamily="-65" charset="2"/>
              <a:buNone/>
            </a:pP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 salary</a:t>
            </a:r>
            <a:r>
              <a:rPr lang="en-US" altLang="ja-JP" dirty="0"/>
              <a:t> = 80000</a:t>
            </a:r>
          </a:p>
          <a:p>
            <a:pPr>
              <a:lnSpc>
                <a:spcPct val="90000"/>
              </a:lnSpc>
            </a:pPr>
            <a:r>
              <a:rPr lang="en-US" altLang="en-US" dirty="0"/>
              <a:t>Possible strategies for processing query using indices on single attributes:</a:t>
            </a:r>
          </a:p>
          <a:p>
            <a:pPr lvl="1">
              <a:lnSpc>
                <a:spcPct val="90000"/>
              </a:lnSpc>
              <a:buFont typeface="Monotype Sorts" pitchFamily="-65" charset="2"/>
              <a:buNone/>
            </a:pPr>
            <a:r>
              <a:rPr lang="en-US" altLang="en-US" dirty="0"/>
              <a:t>1.	Use index on </a:t>
            </a:r>
            <a:r>
              <a:rPr lang="en-US" altLang="en-US" i="1" dirty="0"/>
              <a:t>dept_name </a:t>
            </a:r>
            <a:r>
              <a:rPr lang="en-US" altLang="en-US" dirty="0"/>
              <a:t>to find instructors with department name Finance; test </a:t>
            </a:r>
            <a:r>
              <a:rPr lang="en-US" altLang="en-US" i="1" dirty="0"/>
              <a:t>salary = 80000 </a:t>
            </a:r>
          </a:p>
          <a:p>
            <a:pPr lvl="1">
              <a:lnSpc>
                <a:spcPct val="90000"/>
              </a:lnSpc>
              <a:buFont typeface="Monotype Sorts" pitchFamily="-65" charset="2"/>
              <a:buNone/>
            </a:pPr>
            <a:r>
              <a:rPr lang="en-US" altLang="en-US" i="1" dirty="0"/>
              <a:t>2.	</a:t>
            </a:r>
            <a:r>
              <a:rPr lang="en-US" altLang="en-US" dirty="0"/>
              <a:t>Use index</a:t>
            </a:r>
            <a:r>
              <a:rPr lang="en-US" altLang="en-US" i="1" dirty="0"/>
              <a:t> </a:t>
            </a:r>
            <a:r>
              <a:rPr lang="en-US" altLang="en-US" dirty="0"/>
              <a:t>on</a:t>
            </a:r>
            <a:r>
              <a:rPr lang="en-US" altLang="en-US" i="1" dirty="0"/>
              <a:t> salary </a:t>
            </a:r>
            <a:r>
              <a:rPr lang="en-US" altLang="en-US" dirty="0"/>
              <a:t>to find instructors with a salary of $80000; test</a:t>
            </a:r>
            <a:r>
              <a:rPr lang="en-US" altLang="en-US" i="1" dirty="0"/>
              <a:t> dept_name = </a:t>
            </a:r>
            <a:r>
              <a:rPr lang="ja-JP" altLang="en-US" dirty="0"/>
              <a:t>“</a:t>
            </a:r>
            <a:r>
              <a:rPr lang="en-US" altLang="ja-JP" dirty="0"/>
              <a:t>Finance</a:t>
            </a:r>
            <a:r>
              <a:rPr lang="ja-JP" altLang="en-US" dirty="0"/>
              <a:t>”</a:t>
            </a:r>
            <a:r>
              <a:rPr lang="en-US" altLang="ja-JP" dirty="0"/>
              <a:t>.</a:t>
            </a:r>
          </a:p>
          <a:p>
            <a:pPr lvl="1">
              <a:lnSpc>
                <a:spcPct val="90000"/>
              </a:lnSpc>
              <a:buFont typeface="Monotype Sorts" pitchFamily="-65" charset="2"/>
              <a:buNone/>
            </a:pPr>
            <a:r>
              <a:rPr lang="en-US" altLang="en-US" dirty="0"/>
              <a:t>3.	Use </a:t>
            </a:r>
            <a:r>
              <a:rPr lang="en-US" altLang="en-US" i="1" dirty="0"/>
              <a:t>dept_name </a:t>
            </a:r>
            <a:r>
              <a:rPr lang="en-US" altLang="en-US" dirty="0"/>
              <a:t>index to find pointers to all records pertaining to the </a:t>
            </a:r>
            <a:r>
              <a:rPr lang="ja-JP" altLang="en-US" dirty="0"/>
              <a:t>“</a:t>
            </a:r>
            <a:r>
              <a:rPr lang="en-US" altLang="ja-JP" dirty="0"/>
              <a:t>Finance</a:t>
            </a:r>
            <a:r>
              <a:rPr lang="ja-JP" altLang="en-US" dirty="0"/>
              <a:t>”</a:t>
            </a:r>
            <a:r>
              <a:rPr lang="en-US" altLang="ja-JP" dirty="0"/>
              <a:t> department.  Similarly use index on </a:t>
            </a:r>
            <a:r>
              <a:rPr lang="en-US" altLang="ja-JP" i="1" dirty="0"/>
              <a:t>salary</a:t>
            </a:r>
            <a:r>
              <a:rPr lang="en-US" altLang="ja-JP" dirty="0"/>
              <a:t>.  Take intersection of both sets of pointers obtained.</a:t>
            </a:r>
            <a:endParaRPr lang="en-US" altLang="en-US" dirty="0"/>
          </a:p>
        </p:txBody>
      </p:sp>
    </p:spTree>
    <p:extLst>
      <p:ext uri="{BB962C8B-B14F-4D97-AF65-F5344CB8AC3E}">
        <p14:creationId xmlns:p14="http://schemas.microsoft.com/office/powerpoint/2010/main" val="203977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10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a:extLst>
              <a:ext uri="{FF2B5EF4-FFF2-40B4-BE49-F238E27FC236}">
                <a16:creationId xmlns:a16="http://schemas.microsoft.com/office/drawing/2014/main" id="{07F3202C-0109-474E-85DE-199E30FA34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Keys</a:t>
            </a:r>
          </a:p>
        </p:txBody>
      </p:sp>
      <p:sp>
        <p:nvSpPr>
          <p:cNvPr id="97283" name="Rectangle 3">
            <a:extLst>
              <a:ext uri="{FF2B5EF4-FFF2-40B4-BE49-F238E27FC236}">
                <a16:creationId xmlns:a16="http://schemas.microsoft.com/office/drawing/2014/main" id="{AD96BC10-12FC-4600-B3FD-7FCE70F4B316}"/>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Composite search keys</a:t>
            </a:r>
            <a:r>
              <a:rPr lang="en-US" altLang="en-US" dirty="0">
                <a:solidFill>
                  <a:srgbClr val="002060"/>
                </a:solidFill>
              </a:rPr>
              <a:t> </a:t>
            </a:r>
            <a:r>
              <a:rPr lang="en-US" altLang="en-US" dirty="0"/>
              <a:t>are search keys containing more than one attribute</a:t>
            </a:r>
          </a:p>
          <a:p>
            <a:pPr lvl="1"/>
            <a:r>
              <a:rPr lang="en-US" altLang="en-US" dirty="0"/>
              <a:t>E.g., (</a:t>
            </a:r>
            <a:r>
              <a:rPr lang="en-US" altLang="en-US" i="1" dirty="0"/>
              <a:t>dept_name, salary</a:t>
            </a:r>
            <a:r>
              <a:rPr lang="en-US" altLang="en-US" dirty="0"/>
              <a:t>)</a:t>
            </a:r>
          </a:p>
          <a:p>
            <a:r>
              <a:rPr lang="en-US" altLang="en-US" dirty="0"/>
              <a:t>Lexicographic ordering: (a</a:t>
            </a:r>
            <a:r>
              <a:rPr lang="en-US" altLang="en-US" baseline="-25000" dirty="0"/>
              <a:t>1</a:t>
            </a:r>
            <a:r>
              <a:rPr lang="en-US" altLang="en-US" dirty="0"/>
              <a:t>, a</a:t>
            </a:r>
            <a:r>
              <a:rPr lang="en-US" altLang="en-US" baseline="-25000" dirty="0"/>
              <a:t>2</a:t>
            </a:r>
            <a:r>
              <a:rPr lang="en-US" altLang="en-US" dirty="0"/>
              <a:t>) &lt; (b</a:t>
            </a:r>
            <a:r>
              <a:rPr lang="en-US" altLang="en-US" baseline="-25000" dirty="0"/>
              <a:t>1</a:t>
            </a:r>
            <a:r>
              <a:rPr lang="en-US" altLang="en-US" dirty="0"/>
              <a:t>, b</a:t>
            </a:r>
            <a:r>
              <a:rPr lang="en-US" altLang="en-US" baseline="-25000" dirty="0"/>
              <a:t>2</a:t>
            </a:r>
            <a:r>
              <a:rPr lang="en-US" altLang="en-US" dirty="0"/>
              <a:t>) if either </a:t>
            </a:r>
          </a:p>
          <a:p>
            <a:pPr lvl="1"/>
            <a:r>
              <a:rPr lang="en-US" altLang="en-US" dirty="0"/>
              <a:t>a</a:t>
            </a:r>
            <a:r>
              <a:rPr lang="en-US" altLang="en-US" baseline="-25000" dirty="0"/>
              <a:t>1</a:t>
            </a:r>
            <a:r>
              <a:rPr lang="en-US" altLang="en-US" dirty="0"/>
              <a:t> &lt; b</a:t>
            </a:r>
            <a:r>
              <a:rPr lang="en-US" altLang="en-US" baseline="-25000" dirty="0"/>
              <a:t>1</a:t>
            </a:r>
            <a:r>
              <a:rPr lang="en-US" altLang="en-US" dirty="0"/>
              <a:t>, or </a:t>
            </a:r>
          </a:p>
          <a:p>
            <a:pPr lvl="1"/>
            <a:r>
              <a:rPr lang="en-US" altLang="en-US" dirty="0"/>
              <a:t>a</a:t>
            </a:r>
            <a:r>
              <a:rPr lang="en-US" altLang="en-US" baseline="-25000" dirty="0"/>
              <a:t>1</a:t>
            </a:r>
            <a:r>
              <a:rPr lang="en-US" altLang="en-US" dirty="0"/>
              <a:t>=b</a:t>
            </a:r>
            <a:r>
              <a:rPr lang="en-US" altLang="en-US" baseline="-25000" dirty="0"/>
              <a:t>1</a:t>
            </a:r>
            <a:r>
              <a:rPr lang="en-US" altLang="en-US" dirty="0"/>
              <a:t> and  a</a:t>
            </a:r>
            <a:r>
              <a:rPr lang="en-US" altLang="en-US" baseline="-25000" dirty="0"/>
              <a:t>2</a:t>
            </a:r>
            <a:r>
              <a:rPr lang="en-US" altLang="en-US" dirty="0"/>
              <a:t> &lt; b</a:t>
            </a:r>
            <a:r>
              <a:rPr lang="en-US" altLang="en-US" baseline="-25000" dirty="0"/>
              <a:t>2</a:t>
            </a:r>
          </a:p>
        </p:txBody>
      </p:sp>
    </p:spTree>
    <p:extLst>
      <p:ext uri="{BB962C8B-B14F-4D97-AF65-F5344CB8AC3E}">
        <p14:creationId xmlns:p14="http://schemas.microsoft.com/office/powerpoint/2010/main" val="28115961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a:extLst>
              <a:ext uri="{FF2B5EF4-FFF2-40B4-BE49-F238E27FC236}">
                <a16:creationId xmlns:a16="http://schemas.microsoft.com/office/drawing/2014/main" id="{F9B8536D-5A49-4AA7-8186-E709FA04D1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Attributes</a:t>
            </a:r>
          </a:p>
        </p:txBody>
      </p:sp>
      <p:sp>
        <p:nvSpPr>
          <p:cNvPr id="99331" name="Rectangle 3">
            <a:extLst>
              <a:ext uri="{FF2B5EF4-FFF2-40B4-BE49-F238E27FC236}">
                <a16:creationId xmlns:a16="http://schemas.microsoft.com/office/drawing/2014/main" id="{95EF6C0B-7AB3-42F5-A676-8C10A613CDA1}"/>
              </a:ext>
            </a:extLst>
          </p:cNvPr>
          <p:cNvSpPr>
            <a:spLocks noGrp="1" noChangeArrowheads="1"/>
          </p:cNvSpPr>
          <p:nvPr>
            <p:ph type="body" idx="1"/>
          </p:nvPr>
        </p:nvSpPr>
        <p:spPr>
          <a:xfrm>
            <a:off x="1944295" y="1425176"/>
            <a:ext cx="5600700" cy="3102769"/>
          </a:xfrm>
        </p:spPr>
        <p:txBody>
          <a:bodyPr/>
          <a:lstStyle/>
          <a:p>
            <a:r>
              <a:rPr lang="en-US" altLang="en-US" dirty="0"/>
              <a:t> With the </a:t>
            </a:r>
            <a:r>
              <a:rPr lang="en-US" altLang="en-US" b="1" dirty="0"/>
              <a:t>where</a:t>
            </a:r>
            <a:r>
              <a:rPr lang="en-US" altLang="en-US" dirty="0"/>
              <a:t> clause</a:t>
            </a:r>
            <a:br>
              <a:rPr lang="en-US" altLang="en-US" dirty="0"/>
            </a:br>
            <a:r>
              <a:rPr lang="en-US" altLang="en-US" dirty="0"/>
              <a:t>           </a:t>
            </a: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salary = </a:t>
            </a:r>
            <a:r>
              <a:rPr lang="en-US" altLang="ja-JP" dirty="0"/>
              <a:t>80000</a:t>
            </a:r>
            <a:br>
              <a:rPr lang="en-US" altLang="ja-JP" dirty="0"/>
            </a:br>
            <a:r>
              <a:rPr lang="en-US" altLang="ja-JP" dirty="0"/>
              <a:t>the index on (</a:t>
            </a:r>
            <a:r>
              <a:rPr lang="en-US" altLang="ja-JP" i="1" dirty="0"/>
              <a:t>dept_name, salary</a:t>
            </a:r>
            <a:r>
              <a:rPr lang="en-US" altLang="ja-JP" dirty="0"/>
              <a:t>) can be used to fetch only records that satisfy both conditions.</a:t>
            </a:r>
          </a:p>
          <a:p>
            <a:pPr lvl="1"/>
            <a:r>
              <a:rPr lang="en-US" altLang="en-US" dirty="0"/>
              <a:t>Using separate indices in less efficient — we may fetch many records (or pointers) that satisfy only one of the conditions.</a:t>
            </a:r>
          </a:p>
          <a:p>
            <a:r>
              <a:rPr lang="en-US" altLang="en-US" dirty="0"/>
              <a:t>Can also efficiently handle </a:t>
            </a:r>
            <a:br>
              <a:rPr lang="en-US" altLang="en-US" dirty="0"/>
            </a:br>
            <a:r>
              <a:rPr lang="en-US" altLang="en-US" dirty="0"/>
              <a:t>           </a:t>
            </a:r>
            <a:r>
              <a:rPr lang="en-US" altLang="en-US" b="1" dirty="0"/>
              <a:t>where</a:t>
            </a:r>
            <a:r>
              <a:rPr lang="en-US" altLang="en-US" i="1" dirty="0"/>
              <a:t> dept_name</a:t>
            </a:r>
            <a:r>
              <a:rPr lang="en-US" altLang="en-US" dirty="0"/>
              <a:t> =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salary </a:t>
            </a:r>
            <a:r>
              <a:rPr lang="en-US" altLang="ja-JP" dirty="0"/>
              <a:t>&lt; 80000</a:t>
            </a:r>
          </a:p>
          <a:p>
            <a:r>
              <a:rPr lang="en-US" altLang="en-US" dirty="0"/>
              <a:t>But cannot efficiently handle</a:t>
            </a:r>
            <a:br>
              <a:rPr lang="en-US" altLang="en-US" dirty="0"/>
            </a:br>
            <a:r>
              <a:rPr lang="en-US" altLang="en-US" dirty="0"/>
              <a:t>          </a:t>
            </a:r>
            <a:r>
              <a:rPr lang="en-US" altLang="en-US" b="1" dirty="0"/>
              <a:t>where</a:t>
            </a:r>
            <a:r>
              <a:rPr lang="en-US" altLang="en-US" i="1" dirty="0"/>
              <a:t> dept_name </a:t>
            </a:r>
            <a:r>
              <a:rPr lang="en-US" altLang="en-US" dirty="0"/>
              <a:t>&lt;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balance = </a:t>
            </a:r>
            <a:r>
              <a:rPr lang="en-US" altLang="ja-JP" dirty="0"/>
              <a:t>80000</a:t>
            </a:r>
          </a:p>
          <a:p>
            <a:pPr lvl="1"/>
            <a:r>
              <a:rPr lang="en-US" altLang="en-US" dirty="0"/>
              <a:t>May fetch many records that satisfy the first but not the second condition</a:t>
            </a:r>
          </a:p>
        </p:txBody>
      </p:sp>
      <p:sp>
        <p:nvSpPr>
          <p:cNvPr id="99332" name="Text Box 4">
            <a:extLst>
              <a:ext uri="{FF2B5EF4-FFF2-40B4-BE49-F238E27FC236}">
                <a16:creationId xmlns:a16="http://schemas.microsoft.com/office/drawing/2014/main" id="{8D3DF4BA-274C-458D-939D-AD458329B10C}"/>
              </a:ext>
            </a:extLst>
          </p:cNvPr>
          <p:cNvSpPr txBox="1">
            <a:spLocks noChangeArrowheads="1"/>
          </p:cNvSpPr>
          <p:nvPr/>
        </p:nvSpPr>
        <p:spPr bwMode="auto">
          <a:xfrm>
            <a:off x="1818085" y="872051"/>
            <a:ext cx="5501879"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tabLst>
                <a:tab pos="2165350" algn="l"/>
              </a:tabLst>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tabLst>
                <a:tab pos="2165350"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2165350"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2165350"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tabLst>
                <a:tab pos="1624013" algn="l"/>
              </a:tabLst>
            </a:pPr>
            <a:r>
              <a:rPr kumimoji="0" lang="en-US" altLang="en-US" sz="1275" dirty="0">
                <a:solidFill>
                  <a:srgbClr val="000000"/>
                </a:solidFill>
              </a:rPr>
              <a:t>Suppose we have an index on combined search-key</a:t>
            </a:r>
          </a:p>
          <a:p>
            <a:pPr defTabSz="685800" eaLnBrk="0" hangingPunct="0">
              <a:spcBef>
                <a:spcPct val="0"/>
              </a:spcBef>
              <a:buClrTx/>
              <a:buSzTx/>
              <a:buNone/>
              <a:tabLst>
                <a:tab pos="1624013" algn="l"/>
              </a:tabLst>
            </a:pPr>
            <a:r>
              <a:rPr kumimoji="0" lang="en-US" altLang="en-US" sz="1275" dirty="0">
                <a:solidFill>
                  <a:srgbClr val="000000"/>
                </a:solidFill>
              </a:rPr>
              <a:t>	(</a:t>
            </a:r>
            <a:r>
              <a:rPr kumimoji="0" lang="en-US" altLang="en-US" sz="1275" i="1" dirty="0">
                <a:solidFill>
                  <a:srgbClr val="000000"/>
                </a:solidFill>
              </a:rPr>
              <a:t>dept_name, salary</a:t>
            </a:r>
            <a:r>
              <a:rPr kumimoji="0" lang="en-US" altLang="en-US" sz="1275" dirty="0">
                <a:solidFill>
                  <a:srgbClr val="000000"/>
                </a:solidFill>
              </a:rPr>
              <a:t>).</a:t>
            </a:r>
          </a:p>
        </p:txBody>
      </p:sp>
    </p:spTree>
    <p:extLst>
      <p:ext uri="{BB962C8B-B14F-4D97-AF65-F5344CB8AC3E}">
        <p14:creationId xmlns:p14="http://schemas.microsoft.com/office/powerpoint/2010/main" val="28613589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5CBF40C-FDEC-4B51-82B6-F9A36EB1FB0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Other Features</a:t>
            </a:r>
          </a:p>
        </p:txBody>
      </p:sp>
      <p:sp>
        <p:nvSpPr>
          <p:cNvPr id="101379" name="Rectangle 3">
            <a:extLst>
              <a:ext uri="{FF2B5EF4-FFF2-40B4-BE49-F238E27FC236}">
                <a16:creationId xmlns:a16="http://schemas.microsoft.com/office/drawing/2014/main" id="{503E8A28-F44C-40DC-8B8E-0BEEC6E30511}"/>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Covering indices</a:t>
            </a:r>
          </a:p>
          <a:p>
            <a:pPr lvl="1"/>
            <a:r>
              <a:rPr lang="en-US" altLang="en-US" dirty="0"/>
              <a:t>Add extra attributes to index so (some) queries can avoid fetching the actual records</a:t>
            </a:r>
          </a:p>
          <a:p>
            <a:pPr lvl="1"/>
            <a:r>
              <a:rPr lang="en-US" altLang="en-US" dirty="0"/>
              <a:t>Store extra attributes only at leaf</a:t>
            </a:r>
          </a:p>
          <a:p>
            <a:pPr lvl="2"/>
            <a:r>
              <a:rPr lang="en-US" altLang="en-US" dirty="0"/>
              <a:t>Why?</a:t>
            </a:r>
          </a:p>
          <a:p>
            <a:r>
              <a:rPr lang="en-US" altLang="en-US" dirty="0"/>
              <a:t>Particularly useful for secondary indices </a:t>
            </a:r>
          </a:p>
          <a:p>
            <a:pPr lvl="1"/>
            <a:r>
              <a:rPr lang="en-US" altLang="en-US" dirty="0"/>
              <a:t>Why?</a:t>
            </a:r>
          </a:p>
          <a:p>
            <a:endParaRPr lang="en-US" altLang="en-US" dirty="0"/>
          </a:p>
        </p:txBody>
      </p:sp>
    </p:spTree>
    <p:extLst>
      <p:ext uri="{BB962C8B-B14F-4D97-AF65-F5344CB8AC3E}">
        <p14:creationId xmlns:p14="http://schemas.microsoft.com/office/powerpoint/2010/main" val="6188354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7B1E-F09F-433B-9DE8-24CFCBDA49EA}"/>
              </a:ext>
            </a:extLst>
          </p:cNvPr>
          <p:cNvSpPr>
            <a:spLocks noGrp="1"/>
          </p:cNvSpPr>
          <p:nvPr>
            <p:ph type="title"/>
          </p:nvPr>
        </p:nvSpPr>
        <p:spPr/>
        <p:txBody>
          <a:bodyPr/>
          <a:lstStyle/>
          <a:p>
            <a:r>
              <a:rPr lang="en-IN" dirty="0"/>
              <a:t>Creation of Indices</a:t>
            </a:r>
          </a:p>
        </p:txBody>
      </p:sp>
      <p:sp>
        <p:nvSpPr>
          <p:cNvPr id="3" name="Content Placeholder 2">
            <a:extLst>
              <a:ext uri="{FF2B5EF4-FFF2-40B4-BE49-F238E27FC236}">
                <a16:creationId xmlns:a16="http://schemas.microsoft.com/office/drawing/2014/main" id="{9BD57C8A-9400-49E5-B6F4-9A1FD5044E54}"/>
              </a:ext>
            </a:extLst>
          </p:cNvPr>
          <p:cNvSpPr>
            <a:spLocks noGrp="1"/>
          </p:cNvSpPr>
          <p:nvPr>
            <p:ph idx="1"/>
          </p:nvPr>
        </p:nvSpPr>
        <p:spPr>
          <a:xfrm>
            <a:off x="1768876" y="800747"/>
            <a:ext cx="5739413" cy="3947602"/>
          </a:xfrm>
        </p:spPr>
        <p:txBody>
          <a:bodyPr/>
          <a:lstStyle/>
          <a:p>
            <a:r>
              <a:rPr lang="en-IN" dirty="0"/>
              <a:t>Example</a:t>
            </a:r>
            <a:br>
              <a:rPr lang="en-IN" b="1" dirty="0"/>
            </a:br>
            <a:r>
              <a:rPr lang="en-IN" b="1" dirty="0"/>
              <a:t>  </a:t>
            </a:r>
            <a:r>
              <a:rPr lang="en-IN" b="1" dirty="0">
                <a:solidFill>
                  <a:srgbClr val="002060"/>
                </a:solidFill>
              </a:rPr>
              <a:t>create index</a:t>
            </a:r>
            <a:r>
              <a:rPr lang="en-IN" dirty="0">
                <a:solidFill>
                  <a:srgbClr val="002060"/>
                </a:solidFill>
              </a:rPr>
              <a:t> </a:t>
            </a:r>
            <a:r>
              <a:rPr lang="en-IN" i="1" dirty="0" err="1"/>
              <a:t>takes_pk</a:t>
            </a:r>
            <a:r>
              <a:rPr lang="en-IN" dirty="0"/>
              <a:t> </a:t>
            </a:r>
            <a:r>
              <a:rPr lang="en-IN" b="1" dirty="0">
                <a:solidFill>
                  <a:srgbClr val="002060"/>
                </a:solidFill>
              </a:rPr>
              <a:t>on</a:t>
            </a:r>
            <a:r>
              <a:rPr lang="en-IN" dirty="0"/>
              <a:t> </a:t>
            </a:r>
            <a:r>
              <a:rPr lang="en-IN" i="1" dirty="0"/>
              <a:t>takes</a:t>
            </a:r>
            <a:r>
              <a:rPr lang="en-IN" dirty="0"/>
              <a:t> (</a:t>
            </a:r>
            <a:r>
              <a:rPr lang="en-IN" i="1" dirty="0" err="1"/>
              <a:t>ID,course_ID</a:t>
            </a:r>
            <a:r>
              <a:rPr lang="en-IN" i="1" dirty="0"/>
              <a:t>, year, semester, section</a:t>
            </a:r>
            <a:r>
              <a:rPr lang="en-IN" dirty="0"/>
              <a:t>)</a:t>
            </a:r>
            <a:br>
              <a:rPr lang="en-IN" dirty="0"/>
            </a:br>
            <a:r>
              <a:rPr lang="en-US" dirty="0"/>
              <a:t>  </a:t>
            </a:r>
            <a:r>
              <a:rPr lang="en-US" altLang="en-US" b="1" dirty="0">
                <a:solidFill>
                  <a:srgbClr val="002060"/>
                </a:solidFill>
              </a:rPr>
              <a:t>drop index</a:t>
            </a:r>
            <a:r>
              <a:rPr lang="en-US" altLang="en-US" b="1" dirty="0"/>
              <a:t> </a:t>
            </a:r>
            <a:r>
              <a:rPr lang="en-US" altLang="en-US" dirty="0"/>
              <a:t> </a:t>
            </a:r>
            <a:r>
              <a:rPr lang="en-US" altLang="en-US" i="1" dirty="0" err="1"/>
              <a:t>takes_pk</a:t>
            </a:r>
            <a:endParaRPr lang="en-US" altLang="en-US" dirty="0"/>
          </a:p>
          <a:p>
            <a:pPr>
              <a:tabLst>
                <a:tab pos="984647" algn="l"/>
                <a:tab pos="1590675" algn="l"/>
                <a:tab pos="3431381" algn="l"/>
                <a:tab pos="3733800" algn="l"/>
              </a:tabLst>
            </a:pPr>
            <a:r>
              <a:rPr lang="en-US" altLang="en-US" dirty="0"/>
              <a:t>Most database systems allow specification of type of index, and clustering.</a:t>
            </a:r>
            <a:endParaRPr lang="en-IN" dirty="0"/>
          </a:p>
          <a:p>
            <a:r>
              <a:rPr lang="en-IN" dirty="0"/>
              <a:t>Indices on primary key created automatically by all databases</a:t>
            </a:r>
          </a:p>
          <a:p>
            <a:pPr lvl="1"/>
            <a:r>
              <a:rPr lang="en-IN" dirty="0"/>
              <a:t>Why?</a:t>
            </a:r>
          </a:p>
          <a:p>
            <a:r>
              <a:rPr lang="en-IN" dirty="0"/>
              <a:t>Some database also create indices on foreign key attributes</a:t>
            </a:r>
          </a:p>
          <a:p>
            <a:pPr lvl="1"/>
            <a:r>
              <a:rPr lang="en-IN" dirty="0"/>
              <a:t>Why might such an index be useful for this query:</a:t>
            </a:r>
          </a:p>
          <a:p>
            <a:pPr lvl="2"/>
            <a:r>
              <a:rPr lang="en-IN" i="1" dirty="0"/>
              <a:t>takes </a:t>
            </a:r>
            <a:r>
              <a:rPr lang="en-IN" dirty="0"/>
              <a:t>⨝ </a:t>
            </a:r>
            <a:r>
              <a:rPr lang="el-GR" dirty="0"/>
              <a:t>σ</a:t>
            </a:r>
            <a:r>
              <a:rPr lang="en-IN" i="1" baseline="-25000" dirty="0"/>
              <a:t>name='Shankar'</a:t>
            </a:r>
            <a:r>
              <a:rPr lang="en-IN" i="1" dirty="0"/>
              <a:t> </a:t>
            </a:r>
            <a:r>
              <a:rPr lang="en-IN" dirty="0"/>
              <a:t>(</a:t>
            </a:r>
            <a:r>
              <a:rPr lang="en-IN" i="1" dirty="0"/>
              <a:t>student</a:t>
            </a:r>
            <a:r>
              <a:rPr lang="en-IN" dirty="0"/>
              <a:t>)</a:t>
            </a:r>
          </a:p>
          <a:p>
            <a:r>
              <a:rPr lang="en-IN" dirty="0"/>
              <a:t>Indices can greatly speed up lookups, but impose cost on updates</a:t>
            </a:r>
          </a:p>
          <a:p>
            <a:pPr lvl="1"/>
            <a:r>
              <a:rPr lang="en-IN" dirty="0"/>
              <a:t>Index tuning assistants/wizards supported on several databases to help choose indices, based on query and update workload</a:t>
            </a:r>
          </a:p>
          <a:p>
            <a:endParaRPr lang="en-IN" dirty="0"/>
          </a:p>
        </p:txBody>
      </p:sp>
    </p:spTree>
    <p:extLst>
      <p:ext uri="{BB962C8B-B14F-4D97-AF65-F5344CB8AC3E}">
        <p14:creationId xmlns:p14="http://schemas.microsoft.com/office/powerpoint/2010/main" val="12046364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a:extLst>
              <a:ext uri="{FF2B5EF4-FFF2-40B4-BE49-F238E27FC236}">
                <a16:creationId xmlns:a16="http://schemas.microsoft.com/office/drawing/2014/main" id="{23FA71F2-5E41-4EB3-A4ED-C3860AC451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Definition in SQL</a:t>
            </a:r>
          </a:p>
        </p:txBody>
      </p:sp>
      <p:sp>
        <p:nvSpPr>
          <p:cNvPr id="165891" name="Rectangle 3">
            <a:extLst>
              <a:ext uri="{FF2B5EF4-FFF2-40B4-BE49-F238E27FC236}">
                <a16:creationId xmlns:a16="http://schemas.microsoft.com/office/drawing/2014/main" id="{C819C5AD-9CB5-4434-921A-17E0D8C24D61}"/>
              </a:ext>
            </a:extLst>
          </p:cNvPr>
          <p:cNvSpPr>
            <a:spLocks noGrp="1" noChangeArrowheads="1"/>
          </p:cNvSpPr>
          <p:nvPr>
            <p:ph type="body" idx="1"/>
          </p:nvPr>
        </p:nvSpPr>
        <p:spPr>
          <a:xfrm>
            <a:off x="1775535" y="800747"/>
            <a:ext cx="5659514" cy="3947602"/>
          </a:xfrm>
        </p:spPr>
        <p:txBody>
          <a:bodyPr/>
          <a:lstStyle/>
          <a:p>
            <a:pPr>
              <a:tabLst>
                <a:tab pos="984647" algn="l"/>
                <a:tab pos="1590675" algn="l"/>
                <a:tab pos="3431381" algn="l"/>
                <a:tab pos="3733800" algn="l"/>
              </a:tabLst>
            </a:pPr>
            <a:r>
              <a:rPr lang="en-US" altLang="en-US" dirty="0"/>
              <a:t>Create an index</a:t>
            </a:r>
          </a:p>
          <a:p>
            <a:pPr lvl="1">
              <a:buNone/>
              <a:tabLst>
                <a:tab pos="984647" algn="l"/>
                <a:tab pos="1590675" algn="l"/>
                <a:tab pos="3431381" algn="l"/>
                <a:tab pos="3733800" algn="l"/>
              </a:tabLst>
            </a:pPr>
            <a:r>
              <a:rPr lang="en-US" altLang="en-US" dirty="0"/>
              <a:t>		</a:t>
            </a:r>
            <a:r>
              <a:rPr lang="en-US" altLang="en-US" b="1" dirty="0"/>
              <a:t>create index</a:t>
            </a:r>
            <a:r>
              <a:rPr lang="en-US" altLang="en-US" dirty="0"/>
              <a:t> &lt;index-name&gt; </a:t>
            </a:r>
            <a:r>
              <a:rPr lang="en-US" altLang="en-US" b="1" dirty="0"/>
              <a:t>on</a:t>
            </a:r>
            <a:r>
              <a:rPr lang="en-US" altLang="en-US" dirty="0"/>
              <a:t> &lt;relation-name&gt;</a:t>
            </a:r>
            <a:br>
              <a:rPr lang="en-US" altLang="en-US" dirty="0"/>
            </a:br>
            <a:r>
              <a:rPr lang="en-US" altLang="en-US" dirty="0"/>
              <a:t>			(&lt;attribute-list&gt;)</a:t>
            </a:r>
          </a:p>
          <a:p>
            <a:pPr lvl="1">
              <a:buNone/>
              <a:tabLst>
                <a:tab pos="984647" algn="l"/>
                <a:tab pos="1590675" algn="l"/>
                <a:tab pos="3431381" algn="l"/>
                <a:tab pos="3733800" algn="l"/>
              </a:tabLst>
            </a:pPr>
            <a:r>
              <a:rPr lang="en-US" altLang="en-US" dirty="0"/>
              <a:t>E.g.,:  </a:t>
            </a:r>
            <a:r>
              <a:rPr lang="en-US" altLang="en-US" b="1" dirty="0"/>
              <a:t>create index </a:t>
            </a:r>
            <a:r>
              <a:rPr lang="en-US" altLang="en-US" i="1" dirty="0"/>
              <a:t> b-index </a:t>
            </a:r>
            <a:r>
              <a:rPr lang="en-US" altLang="en-US" b="1" dirty="0"/>
              <a:t>on</a:t>
            </a:r>
            <a:r>
              <a:rPr lang="en-US" altLang="en-US" i="1" dirty="0"/>
              <a:t> branch(</a:t>
            </a:r>
            <a:r>
              <a:rPr lang="en-US" altLang="en-US" i="1" dirty="0" err="1"/>
              <a:t>branch_name</a:t>
            </a:r>
            <a:r>
              <a:rPr lang="en-US" altLang="en-US" i="1" dirty="0"/>
              <a:t>)</a:t>
            </a:r>
            <a:endParaRPr lang="en-US" altLang="en-US" dirty="0"/>
          </a:p>
          <a:p>
            <a:pPr>
              <a:tabLst>
                <a:tab pos="984647" algn="l"/>
                <a:tab pos="1590675" algn="l"/>
                <a:tab pos="3431381" algn="l"/>
                <a:tab pos="3733800" algn="l"/>
              </a:tabLst>
            </a:pPr>
            <a:r>
              <a:rPr lang="en-US" altLang="en-US" dirty="0"/>
              <a:t>Use </a:t>
            </a:r>
            <a:r>
              <a:rPr lang="en-US" altLang="en-US" b="1" dirty="0"/>
              <a:t>create unique index</a:t>
            </a:r>
            <a:r>
              <a:rPr lang="en-US" altLang="en-US" dirty="0"/>
              <a:t> to indirectly specify and enforce the condition that the search key is a candidate key is a candidate key.</a:t>
            </a:r>
          </a:p>
          <a:p>
            <a:pPr lvl="1">
              <a:tabLst>
                <a:tab pos="984647" algn="l"/>
                <a:tab pos="1590675" algn="l"/>
                <a:tab pos="3431381" algn="l"/>
                <a:tab pos="3733800" algn="l"/>
              </a:tabLst>
            </a:pPr>
            <a:r>
              <a:rPr lang="en-US" altLang="en-US" dirty="0"/>
              <a:t>Not really required if SQL </a:t>
            </a:r>
            <a:r>
              <a:rPr lang="en-US" altLang="en-US" b="1" dirty="0"/>
              <a:t>unique</a:t>
            </a:r>
            <a:r>
              <a:rPr lang="en-US" altLang="en-US" dirty="0"/>
              <a:t> integrity constraint is supported</a:t>
            </a:r>
          </a:p>
          <a:p>
            <a:pPr>
              <a:tabLst>
                <a:tab pos="984647" algn="l"/>
                <a:tab pos="1590675" algn="l"/>
                <a:tab pos="3431381" algn="l"/>
                <a:tab pos="3733800" algn="l"/>
              </a:tabLst>
            </a:pPr>
            <a:r>
              <a:rPr lang="en-US" altLang="en-US" dirty="0"/>
              <a:t>To drop an index </a:t>
            </a:r>
          </a:p>
          <a:p>
            <a:pPr lvl="1">
              <a:buNone/>
              <a:tabLst>
                <a:tab pos="984647" algn="l"/>
                <a:tab pos="1590675" algn="l"/>
                <a:tab pos="3431381" algn="l"/>
                <a:tab pos="3733800" algn="l"/>
              </a:tabLst>
            </a:pPr>
            <a:r>
              <a:rPr lang="en-US" altLang="en-US" dirty="0"/>
              <a:t>			</a:t>
            </a:r>
            <a:r>
              <a:rPr lang="en-US" altLang="en-US" b="1" dirty="0"/>
              <a:t>drop index </a:t>
            </a:r>
            <a:r>
              <a:rPr lang="en-US" altLang="en-US" dirty="0"/>
              <a:t>&lt;index-name&gt;</a:t>
            </a:r>
          </a:p>
          <a:p>
            <a:pPr>
              <a:tabLst>
                <a:tab pos="984647" algn="l"/>
                <a:tab pos="1590675" algn="l"/>
                <a:tab pos="3431381" algn="l"/>
                <a:tab pos="3733800" algn="l"/>
              </a:tabLst>
            </a:pPr>
            <a:r>
              <a:rPr lang="en-US" altLang="en-US" dirty="0"/>
              <a:t>Most database systems allow specification of type of index, and clustering.</a:t>
            </a:r>
          </a:p>
        </p:txBody>
      </p:sp>
    </p:spTree>
    <p:extLst>
      <p:ext uri="{BB962C8B-B14F-4D97-AF65-F5344CB8AC3E}">
        <p14:creationId xmlns:p14="http://schemas.microsoft.com/office/powerpoint/2010/main" val="16082345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BC9C0-F8F7-4226-A463-1425C178BED6}"/>
              </a:ext>
            </a:extLst>
          </p:cNvPr>
          <p:cNvSpPr>
            <a:spLocks noGrp="1"/>
          </p:cNvSpPr>
          <p:nvPr>
            <p:ph type="title"/>
          </p:nvPr>
        </p:nvSpPr>
        <p:spPr/>
        <p:txBody>
          <a:bodyPr/>
          <a:lstStyle/>
          <a:p>
            <a:pPr>
              <a:defRPr/>
            </a:pPr>
            <a:r>
              <a:rPr lang="en-IN" dirty="0"/>
              <a:t>Write Optimized Indices</a:t>
            </a:r>
          </a:p>
        </p:txBody>
      </p:sp>
      <p:sp>
        <p:nvSpPr>
          <p:cNvPr id="2" name="Content Placeholder 1">
            <a:extLst>
              <a:ext uri="{FF2B5EF4-FFF2-40B4-BE49-F238E27FC236}">
                <a16:creationId xmlns:a16="http://schemas.microsoft.com/office/drawing/2014/main" id="{C4B1859A-2050-448A-A442-511498BAFB01}"/>
              </a:ext>
            </a:extLst>
          </p:cNvPr>
          <p:cNvSpPr>
            <a:spLocks noGrp="1"/>
          </p:cNvSpPr>
          <p:nvPr>
            <p:ph idx="1"/>
          </p:nvPr>
        </p:nvSpPr>
        <p:spPr>
          <a:xfrm>
            <a:off x="1768876" y="800747"/>
            <a:ext cx="5760177" cy="3947602"/>
          </a:xfrm>
        </p:spPr>
        <p:txBody>
          <a:bodyPr/>
          <a:lstStyle/>
          <a:p>
            <a:r>
              <a:rPr lang="en-IN" dirty="0"/>
              <a:t>Performance of  B</a:t>
            </a:r>
            <a:r>
              <a:rPr lang="en-IN" baseline="30000" dirty="0"/>
              <a:t>+</a:t>
            </a:r>
            <a:r>
              <a:rPr lang="en-IN" dirty="0"/>
              <a:t>-trees can be poor for write-intensive workloads</a:t>
            </a:r>
          </a:p>
          <a:p>
            <a:pPr lvl="1"/>
            <a:r>
              <a:rPr lang="en-IN" dirty="0"/>
              <a:t>One I/O per leaf, assuming all internal nodes are in memory</a:t>
            </a:r>
          </a:p>
          <a:p>
            <a:pPr lvl="1"/>
            <a:r>
              <a:rPr lang="en-IN" dirty="0"/>
              <a:t>With magnetic disks, &lt; 100 inserts per second per disk</a:t>
            </a:r>
          </a:p>
          <a:p>
            <a:pPr lvl="1"/>
            <a:r>
              <a:rPr lang="en-IN" dirty="0"/>
              <a:t>With flash memory, one page overwrite per insert</a:t>
            </a:r>
          </a:p>
          <a:p>
            <a:r>
              <a:rPr lang="en-IN" dirty="0"/>
              <a:t>Two approaches to reducing cost of writes</a:t>
            </a:r>
          </a:p>
          <a:p>
            <a:pPr lvl="1"/>
            <a:r>
              <a:rPr lang="en-IN" b="1" dirty="0">
                <a:solidFill>
                  <a:srgbClr val="002060"/>
                </a:solidFill>
              </a:rPr>
              <a:t>Log-structured merge tree</a:t>
            </a:r>
          </a:p>
          <a:p>
            <a:pPr lvl="1"/>
            <a:r>
              <a:rPr lang="en-IN" b="1" dirty="0">
                <a:solidFill>
                  <a:srgbClr val="002060"/>
                </a:solidFill>
              </a:rPr>
              <a:t>Buffer tree</a:t>
            </a:r>
          </a:p>
          <a:p>
            <a:endParaRPr lang="en-IN" b="1" dirty="0">
              <a:solidFill>
                <a:srgbClr val="002060"/>
              </a:solidFill>
            </a:endParaRPr>
          </a:p>
          <a:p>
            <a:pPr lvl="1"/>
            <a:endParaRPr lang="en-IN" dirty="0"/>
          </a:p>
        </p:txBody>
      </p:sp>
    </p:spTree>
    <p:extLst>
      <p:ext uri="{BB962C8B-B14F-4D97-AF65-F5344CB8AC3E}">
        <p14:creationId xmlns:p14="http://schemas.microsoft.com/office/powerpoint/2010/main" val="1060010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indent="-285750">
              <a:lnSpc>
                <a:spcPct val="90000"/>
              </a:lnSpc>
              <a:spcBef>
                <a:spcPts val="600"/>
              </a:spcBef>
              <a:spcAft>
                <a:spcPts val="0"/>
              </a:spcAft>
              <a:buClr>
                <a:srgbClr val="1A2C64"/>
              </a:buClr>
              <a:buFont typeface="Arial" charset="0"/>
              <a:buChar char="•"/>
            </a:pPr>
            <a:r>
              <a:rPr lang="en-US" sz="1800" dirty="0">
                <a:latin typeface="+mn-lt"/>
              </a:rPr>
              <a:t>These numbers are ancient.</a:t>
            </a:r>
          </a:p>
          <a:p>
            <a:pPr marL="285750" indent="-285750">
              <a:lnSpc>
                <a:spcPct val="90000"/>
              </a:lnSpc>
              <a:spcBef>
                <a:spcPts val="600"/>
              </a:spcBef>
              <a:spcAft>
                <a:spcPts val="0"/>
              </a:spcAft>
              <a:buClr>
                <a:srgbClr val="1A2C64"/>
              </a:buClr>
              <a:buFont typeface="Arial" charset="0"/>
              <a:buChar char="•"/>
            </a:pPr>
            <a:r>
              <a:rPr lang="en-US" sz="1800" dirty="0">
                <a:latin typeface="+mn-lt"/>
              </a:rPr>
              <a:t>Looking for more modern numbers.</a:t>
            </a:r>
          </a:p>
          <a:p>
            <a:pPr marL="285750" indent="-285750">
              <a:lnSpc>
                <a:spcPct val="90000"/>
              </a:lnSpc>
              <a:spcBef>
                <a:spcPts val="600"/>
              </a:spcBef>
              <a:spcAft>
                <a:spcPts val="0"/>
              </a:spcAft>
              <a:buClr>
                <a:srgbClr val="1A2C64"/>
              </a:buClr>
              <a:buFont typeface="Arial" charset="0"/>
              <a:buChar char="•"/>
            </a:pPr>
            <a:r>
              <a:rPr lang="en-US" sz="1800" dirty="0">
                <a:latin typeface="+mn-lt"/>
              </a:rPr>
              <a:t>But, does give an idea of</a:t>
            </a:r>
          </a:p>
          <a:p>
            <a:pPr marL="742950" lvl="1" indent="-285750">
              <a:lnSpc>
                <a:spcPct val="90000"/>
              </a:lnSpc>
              <a:spcBef>
                <a:spcPts val="600"/>
              </a:spcBef>
              <a:spcAft>
                <a:spcPts val="0"/>
              </a:spcAft>
              <a:buClr>
                <a:srgbClr val="1A2C64"/>
              </a:buClr>
              <a:buFont typeface="Arial" charset="0"/>
              <a:buChar char="•"/>
            </a:pPr>
            <a:r>
              <a:rPr lang="en-US" dirty="0">
                <a:latin typeface="+mn-lt"/>
              </a:rPr>
              <a:t>Price</a:t>
            </a:r>
          </a:p>
          <a:p>
            <a:pPr marL="742950" lvl="1" indent="-285750">
              <a:lnSpc>
                <a:spcPct val="90000"/>
              </a:lnSpc>
              <a:spcBef>
                <a:spcPts val="600"/>
              </a:spcBef>
              <a:spcAft>
                <a:spcPts val="0"/>
              </a:spcAft>
              <a:buClr>
                <a:srgbClr val="1A2C64"/>
              </a:buClr>
              <a:buFont typeface="Arial" charset="0"/>
              <a:buChar char="•"/>
            </a:pPr>
            <a:r>
              <a:rPr lang="en-US" dirty="0">
                <a:latin typeface="+mn-lt"/>
              </a:rPr>
              <a:t>Performance</a:t>
            </a:r>
          </a:p>
          <a:p>
            <a:pPr marL="285750" indent="-285750">
              <a:lnSpc>
                <a:spcPct val="90000"/>
              </a:lnSpc>
              <a:spcBef>
                <a:spcPts val="600"/>
              </a:spcBef>
              <a:spcAft>
                <a:spcPts val="0"/>
              </a:spcAft>
              <a:buClr>
                <a:srgbClr val="1A2C64"/>
              </a:buClr>
              <a:buFont typeface="Arial" charset="0"/>
              <a:buChar char="•"/>
            </a:pPr>
            <a:r>
              <a:rPr lang="en-US" sz="1800" dirty="0">
                <a:latin typeface="+mn-lt"/>
              </a:rPr>
              <a:t>The general observation is that</a:t>
            </a:r>
          </a:p>
          <a:p>
            <a:pPr marL="800100" lvl="1" indent="-342900">
              <a:lnSpc>
                <a:spcPct val="90000"/>
              </a:lnSpc>
              <a:spcBef>
                <a:spcPts val="600"/>
              </a:spcBef>
              <a:spcAft>
                <a:spcPts val="0"/>
              </a:spcAft>
              <a:buClr>
                <a:srgbClr val="1A2C64"/>
              </a:buClr>
              <a:buFont typeface="Arial" charset="0"/>
              <a:buChar char="•"/>
            </a:pPr>
            <a:r>
              <a:rPr lang="en-US" sz="1800" dirty="0">
                <a:latin typeface="+mn-lt"/>
              </a:rPr>
              <a:t>Performance goes up 10X/level.</a:t>
            </a:r>
          </a:p>
          <a:p>
            <a:pPr marL="800100" lvl="1" indent="-342900">
              <a:lnSpc>
                <a:spcPct val="90000"/>
              </a:lnSpc>
              <a:spcBef>
                <a:spcPts val="600"/>
              </a:spcBef>
              <a:spcAft>
                <a:spcPts val="0"/>
              </a:spcAft>
              <a:buClr>
                <a:srgbClr val="1A2C64"/>
              </a:buClr>
              <a:buFont typeface="Arial" charset="0"/>
              <a:buChar char="•"/>
            </a:pPr>
            <a:r>
              <a:rPr lang="en-US" sz="1800" dirty="0">
                <a:latin typeface="+mn-lt"/>
              </a:rPr>
              <a:t>Price goes up 10x per level.</a:t>
            </a:r>
          </a:p>
          <a:p>
            <a:pPr marL="285750" indent="-285750">
              <a:lnSpc>
                <a:spcPct val="90000"/>
              </a:lnSpc>
              <a:spcBef>
                <a:spcPts val="600"/>
              </a:spcBef>
              <a:spcAft>
                <a:spcPts val="0"/>
              </a:spcAft>
              <a:buClr>
                <a:srgbClr val="1A2C64"/>
              </a:buClr>
              <a:buFont typeface="Arial" charset="0"/>
              <a:buChar char="•"/>
            </a:pPr>
            <a:r>
              <a:rPr lang="en-US" sz="1800" dirty="0">
                <a:latin typeface="+mn-lt"/>
              </a:rPr>
              <a:t>Note: One major change is improved</a:t>
            </a:r>
            <a:br>
              <a:rPr lang="en-US" sz="1800" dirty="0">
                <a:latin typeface="+mn-lt"/>
              </a:rPr>
            </a:br>
            <a:r>
              <a:rPr lang="en-US" sz="1800" dirty="0">
                <a:latin typeface="+mn-lt"/>
              </a:rPr>
              <a:t>price performance of SDD relative</a:t>
            </a:r>
            <a:br>
              <a:rPr lang="en-US" sz="1800" dirty="0">
                <a:latin typeface="+mn-lt"/>
              </a:rPr>
            </a:br>
            <a:r>
              <a:rPr lang="en-US" sz="1800" dirty="0">
                <a:latin typeface="+mn-lt"/>
              </a:rPr>
              <a:t>to HDD for large data.</a:t>
            </a:r>
          </a:p>
        </p:txBody>
      </p:sp>
    </p:spTree>
    <p:extLst>
      <p:ext uri="{BB962C8B-B14F-4D97-AF65-F5344CB8AC3E}">
        <p14:creationId xmlns:p14="http://schemas.microsoft.com/office/powerpoint/2010/main" val="18002510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B3087-CBC4-4397-96A2-D747129DABA0}"/>
              </a:ext>
            </a:extLst>
          </p:cNvPr>
          <p:cNvSpPr>
            <a:spLocks noGrp="1"/>
          </p:cNvSpPr>
          <p:nvPr>
            <p:ph type="title"/>
          </p:nvPr>
        </p:nvSpPr>
        <p:spPr/>
        <p:txBody>
          <a:bodyPr/>
          <a:lstStyle/>
          <a:p>
            <a:r>
              <a:rPr lang="en-IN" dirty="0"/>
              <a:t>Log Structured Merge (LSM) Tree</a:t>
            </a:r>
          </a:p>
        </p:txBody>
      </p:sp>
      <p:sp>
        <p:nvSpPr>
          <p:cNvPr id="10" name="Content Placeholder 9">
            <a:extLst>
              <a:ext uri="{FF2B5EF4-FFF2-40B4-BE49-F238E27FC236}">
                <a16:creationId xmlns:a16="http://schemas.microsoft.com/office/drawing/2014/main" id="{49E48722-7D6F-4349-9BD7-8ECBD7BA9D81}"/>
              </a:ext>
            </a:extLst>
          </p:cNvPr>
          <p:cNvSpPr>
            <a:spLocks noGrp="1"/>
          </p:cNvSpPr>
          <p:nvPr>
            <p:ph idx="1"/>
          </p:nvPr>
        </p:nvSpPr>
        <p:spPr>
          <a:xfrm>
            <a:off x="1768876" y="800747"/>
            <a:ext cx="2731121" cy="3947602"/>
          </a:xfrm>
        </p:spPr>
        <p:txBody>
          <a:bodyPr/>
          <a:lstStyle/>
          <a:p>
            <a:r>
              <a:rPr lang="en-IN" dirty="0"/>
              <a:t>Consider only inserts/queries for now</a:t>
            </a:r>
          </a:p>
          <a:p>
            <a:r>
              <a:rPr lang="en-IN" dirty="0"/>
              <a:t>Records inserted first into in-memory tree (L</a:t>
            </a:r>
            <a:r>
              <a:rPr lang="en-IN" sz="1500" baseline="-25000" dirty="0"/>
              <a:t>0</a:t>
            </a:r>
            <a:r>
              <a:rPr lang="en-IN" dirty="0"/>
              <a:t> tree)</a:t>
            </a:r>
          </a:p>
          <a:p>
            <a:r>
              <a:rPr lang="en-IN" dirty="0"/>
              <a:t>When in-memory tree is full, records moved to disk (L</a:t>
            </a:r>
            <a:r>
              <a:rPr lang="en-IN" sz="1500" baseline="-25000" dirty="0"/>
              <a:t>1</a:t>
            </a:r>
            <a:r>
              <a:rPr lang="en-IN" dirty="0"/>
              <a:t> tree)</a:t>
            </a:r>
          </a:p>
          <a:p>
            <a:pPr lvl="1"/>
            <a:r>
              <a:rPr lang="en-IN" dirty="0"/>
              <a:t>B</a:t>
            </a:r>
            <a:r>
              <a:rPr lang="en-IN" sz="1500" baseline="30000" dirty="0"/>
              <a:t>+</a:t>
            </a:r>
            <a:r>
              <a:rPr lang="en-IN" dirty="0"/>
              <a:t>-tree constructed using bottom-up build by merging existing L</a:t>
            </a:r>
            <a:r>
              <a:rPr lang="en-IN" sz="1500" baseline="-25000" dirty="0"/>
              <a:t>1</a:t>
            </a:r>
            <a:r>
              <a:rPr lang="en-IN" dirty="0"/>
              <a:t> tree with records from L</a:t>
            </a:r>
            <a:r>
              <a:rPr lang="en-IN" sz="1500" baseline="-25000" dirty="0"/>
              <a:t>0</a:t>
            </a:r>
            <a:r>
              <a:rPr lang="en-IN" dirty="0"/>
              <a:t> tree</a:t>
            </a:r>
          </a:p>
          <a:p>
            <a:r>
              <a:rPr lang="en-IN" dirty="0"/>
              <a:t>When L</a:t>
            </a:r>
            <a:r>
              <a:rPr lang="en-IN" sz="1500" baseline="-25000" dirty="0"/>
              <a:t>1</a:t>
            </a:r>
            <a:r>
              <a:rPr lang="en-IN" dirty="0"/>
              <a:t> tree exceeds some threshold, merge into L</a:t>
            </a:r>
            <a:r>
              <a:rPr lang="en-IN" sz="1500" baseline="-25000" dirty="0"/>
              <a:t>2</a:t>
            </a:r>
            <a:r>
              <a:rPr lang="en-IN" dirty="0"/>
              <a:t> tree</a:t>
            </a:r>
          </a:p>
          <a:p>
            <a:pPr lvl="1"/>
            <a:r>
              <a:rPr lang="en-IN" dirty="0"/>
              <a:t>And so on for more levels</a:t>
            </a:r>
          </a:p>
          <a:p>
            <a:pPr lvl="1"/>
            <a:r>
              <a:rPr lang="en-IN" dirty="0"/>
              <a:t>Size threshold for L</a:t>
            </a:r>
            <a:r>
              <a:rPr lang="en-IN" sz="1500" baseline="-25000" dirty="0"/>
              <a:t>i+1</a:t>
            </a:r>
            <a:r>
              <a:rPr lang="en-IN" dirty="0"/>
              <a:t> tree is </a:t>
            </a:r>
            <a:r>
              <a:rPr lang="en-IN" i="1" dirty="0"/>
              <a:t>k </a:t>
            </a:r>
            <a:r>
              <a:rPr lang="en-IN" dirty="0"/>
              <a:t>times size threshold for L</a:t>
            </a:r>
            <a:r>
              <a:rPr lang="en-IN" sz="1500" baseline="-25000" dirty="0"/>
              <a:t>i</a:t>
            </a:r>
            <a:r>
              <a:rPr lang="en-IN" dirty="0"/>
              <a:t> tree </a:t>
            </a:r>
          </a:p>
        </p:txBody>
      </p:sp>
      <p:pic>
        <p:nvPicPr>
          <p:cNvPr id="11" name="Content Placeholder 8">
            <a:extLst>
              <a:ext uri="{FF2B5EF4-FFF2-40B4-BE49-F238E27FC236}">
                <a16:creationId xmlns:a16="http://schemas.microsoft.com/office/drawing/2014/main" id="{430DCB4C-DD9C-4AAD-B94C-3099AD3DDC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4499997" y="1348098"/>
            <a:ext cx="3277166" cy="282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722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B6BA-6E0C-4D10-ADF3-673FF8438A04}"/>
              </a:ext>
            </a:extLst>
          </p:cNvPr>
          <p:cNvSpPr>
            <a:spLocks noGrp="1"/>
          </p:cNvSpPr>
          <p:nvPr>
            <p:ph type="title"/>
          </p:nvPr>
        </p:nvSpPr>
        <p:spPr/>
        <p:txBody>
          <a:bodyPr/>
          <a:lstStyle/>
          <a:p>
            <a:r>
              <a:rPr lang="en-IN" dirty="0"/>
              <a:t>LSM Tree (Cont.)</a:t>
            </a:r>
          </a:p>
        </p:txBody>
      </p:sp>
      <p:sp>
        <p:nvSpPr>
          <p:cNvPr id="3" name="Content Placeholder 2">
            <a:extLst>
              <a:ext uri="{FF2B5EF4-FFF2-40B4-BE49-F238E27FC236}">
                <a16:creationId xmlns:a16="http://schemas.microsoft.com/office/drawing/2014/main" id="{D77AD0D8-4BDD-447A-8666-5ECF985FB764}"/>
              </a:ext>
            </a:extLst>
          </p:cNvPr>
          <p:cNvSpPr>
            <a:spLocks noGrp="1"/>
          </p:cNvSpPr>
          <p:nvPr>
            <p:ph idx="1"/>
          </p:nvPr>
        </p:nvSpPr>
        <p:spPr>
          <a:xfrm>
            <a:off x="1788851" y="800747"/>
            <a:ext cx="5740202" cy="3947602"/>
          </a:xfrm>
        </p:spPr>
        <p:txBody>
          <a:bodyPr/>
          <a:lstStyle/>
          <a:p>
            <a:r>
              <a:rPr lang="en-IN" dirty="0"/>
              <a:t>Benefits of LSM approach</a:t>
            </a:r>
          </a:p>
          <a:p>
            <a:pPr lvl="1"/>
            <a:r>
              <a:rPr lang="en-IN" dirty="0"/>
              <a:t>Inserts are done using only sequential I/O operations</a:t>
            </a:r>
          </a:p>
          <a:p>
            <a:pPr lvl="1"/>
            <a:r>
              <a:rPr lang="en-IN" dirty="0"/>
              <a:t>Leaves are full, avoiding space wastage</a:t>
            </a:r>
          </a:p>
          <a:p>
            <a:pPr lvl="1"/>
            <a:r>
              <a:rPr lang="en-IN" dirty="0"/>
              <a:t>Reduced number of I/O operations per record inserted as compared to normal B</a:t>
            </a:r>
            <a:r>
              <a:rPr lang="en-IN" sz="1500" baseline="30000" dirty="0"/>
              <a:t>+</a:t>
            </a:r>
            <a:r>
              <a:rPr lang="en-IN" dirty="0"/>
              <a:t>-tree (up to some size)</a:t>
            </a:r>
          </a:p>
          <a:p>
            <a:r>
              <a:rPr lang="en-IN" dirty="0"/>
              <a:t>Drawback of LSM approach</a:t>
            </a:r>
          </a:p>
          <a:p>
            <a:pPr lvl="1"/>
            <a:r>
              <a:rPr lang="en-IN" dirty="0"/>
              <a:t>Queries have to search multiple trees</a:t>
            </a:r>
          </a:p>
          <a:p>
            <a:pPr lvl="1"/>
            <a:r>
              <a:rPr lang="en-IN" dirty="0"/>
              <a:t>Entire content of each level copied multiple times</a:t>
            </a:r>
          </a:p>
          <a:p>
            <a:r>
              <a:rPr lang="en-IN" dirty="0"/>
              <a:t>Stepped-merge index</a:t>
            </a:r>
          </a:p>
          <a:p>
            <a:pPr lvl="1"/>
            <a:r>
              <a:rPr lang="en-IN" dirty="0"/>
              <a:t>Variant of LSM tree with multiple trees at each level</a:t>
            </a:r>
          </a:p>
          <a:p>
            <a:pPr lvl="1"/>
            <a:r>
              <a:rPr lang="en-IN" dirty="0"/>
              <a:t>Reduces write cost compared to LSM tree</a:t>
            </a:r>
          </a:p>
          <a:p>
            <a:pPr lvl="1"/>
            <a:r>
              <a:rPr lang="en-IN" dirty="0"/>
              <a:t>But queries are even more expensive</a:t>
            </a:r>
          </a:p>
          <a:p>
            <a:pPr lvl="2"/>
            <a:r>
              <a:rPr lang="en-IN" dirty="0"/>
              <a:t>Bloom filters to avoid lookups in most trees </a:t>
            </a:r>
          </a:p>
          <a:p>
            <a:r>
              <a:rPr lang="en-IN" dirty="0"/>
              <a:t>Details are covered in Chapter 24 </a:t>
            </a:r>
          </a:p>
          <a:p>
            <a:pPr lvl="1"/>
            <a:endParaRPr lang="en-IN" dirty="0"/>
          </a:p>
        </p:txBody>
      </p:sp>
    </p:spTree>
    <p:extLst>
      <p:ext uri="{BB962C8B-B14F-4D97-AF65-F5344CB8AC3E}">
        <p14:creationId xmlns:p14="http://schemas.microsoft.com/office/powerpoint/2010/main" val="27043429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9F8D-79D5-40BA-A0BE-77C0235D404D}"/>
              </a:ext>
            </a:extLst>
          </p:cNvPr>
          <p:cNvSpPr>
            <a:spLocks noGrp="1"/>
          </p:cNvSpPr>
          <p:nvPr>
            <p:ph type="title"/>
          </p:nvPr>
        </p:nvSpPr>
        <p:spPr/>
        <p:txBody>
          <a:bodyPr/>
          <a:lstStyle/>
          <a:p>
            <a:r>
              <a:rPr lang="en-IN" dirty="0"/>
              <a:t>LSM Trees (Cont.)</a:t>
            </a:r>
          </a:p>
        </p:txBody>
      </p:sp>
      <p:sp>
        <p:nvSpPr>
          <p:cNvPr id="3" name="Content Placeholder 2">
            <a:extLst>
              <a:ext uri="{FF2B5EF4-FFF2-40B4-BE49-F238E27FC236}">
                <a16:creationId xmlns:a16="http://schemas.microsoft.com/office/drawing/2014/main" id="{7F436E40-4E40-40EF-B015-EE1FAC4B7EBF}"/>
              </a:ext>
            </a:extLst>
          </p:cNvPr>
          <p:cNvSpPr>
            <a:spLocks noGrp="1"/>
          </p:cNvSpPr>
          <p:nvPr>
            <p:ph idx="1"/>
          </p:nvPr>
        </p:nvSpPr>
        <p:spPr>
          <a:xfrm>
            <a:off x="1782192" y="800747"/>
            <a:ext cx="5746861" cy="3947602"/>
          </a:xfrm>
        </p:spPr>
        <p:txBody>
          <a:bodyPr/>
          <a:lstStyle/>
          <a:p>
            <a:r>
              <a:rPr lang="en-IN" dirty="0"/>
              <a:t>Deletion handled by adding special “delete” entries</a:t>
            </a:r>
          </a:p>
          <a:p>
            <a:pPr lvl="1"/>
            <a:r>
              <a:rPr lang="en-IN" dirty="0"/>
              <a:t>Lookups will find both original entry and the delete entry, and must return only those entries that do not have matching delete entry</a:t>
            </a:r>
          </a:p>
          <a:p>
            <a:pPr lvl="1"/>
            <a:r>
              <a:rPr lang="en-IN" dirty="0"/>
              <a:t>When trees are merged, if we find a delete entry matching an original entry, both are dropped.</a:t>
            </a:r>
          </a:p>
          <a:p>
            <a:r>
              <a:rPr lang="en-IN" dirty="0"/>
              <a:t>Update handled using </a:t>
            </a:r>
            <a:r>
              <a:rPr lang="en-IN" dirty="0" err="1"/>
              <a:t>insert+delete</a:t>
            </a:r>
            <a:endParaRPr lang="en-IN" dirty="0"/>
          </a:p>
          <a:p>
            <a:r>
              <a:rPr lang="en-IN" dirty="0"/>
              <a:t>LSM trees were introduced for disk-based indices</a:t>
            </a:r>
          </a:p>
          <a:p>
            <a:pPr lvl="1"/>
            <a:r>
              <a:rPr lang="en-IN" dirty="0"/>
              <a:t>But useful to minimize erases with flash-based indices</a:t>
            </a:r>
          </a:p>
          <a:p>
            <a:pPr lvl="1"/>
            <a:r>
              <a:rPr lang="en-IN" dirty="0"/>
              <a:t>The stepped-merge variant of LSM trees is used in many </a:t>
            </a:r>
            <a:r>
              <a:rPr lang="en-IN" dirty="0" err="1"/>
              <a:t>BigData</a:t>
            </a:r>
            <a:r>
              <a:rPr lang="en-IN" dirty="0"/>
              <a:t> storage systems</a:t>
            </a:r>
          </a:p>
          <a:p>
            <a:pPr lvl="2"/>
            <a:r>
              <a:rPr lang="en-IN" dirty="0"/>
              <a:t>Google </a:t>
            </a:r>
            <a:r>
              <a:rPr lang="en-IN" dirty="0" err="1"/>
              <a:t>BigTable</a:t>
            </a:r>
            <a:r>
              <a:rPr lang="en-IN" dirty="0"/>
              <a:t>, Apache Cassandra, MongoDB</a:t>
            </a:r>
          </a:p>
          <a:p>
            <a:pPr lvl="2"/>
            <a:r>
              <a:rPr lang="en-IN" dirty="0"/>
              <a:t>And more recently in SQLite4, </a:t>
            </a:r>
            <a:r>
              <a:rPr lang="en-IN" dirty="0" err="1"/>
              <a:t>LevelDB</a:t>
            </a:r>
            <a:r>
              <a:rPr lang="en-IN" dirty="0"/>
              <a:t>, and </a:t>
            </a:r>
            <a:r>
              <a:rPr lang="en-IN" dirty="0" err="1"/>
              <a:t>MyRocks</a:t>
            </a:r>
            <a:r>
              <a:rPr lang="en-IN" dirty="0"/>
              <a:t> storage engine of MySQL </a:t>
            </a:r>
          </a:p>
          <a:p>
            <a:endParaRPr lang="en-IN" dirty="0"/>
          </a:p>
        </p:txBody>
      </p:sp>
    </p:spTree>
    <p:extLst>
      <p:ext uri="{BB962C8B-B14F-4D97-AF65-F5344CB8AC3E}">
        <p14:creationId xmlns:p14="http://schemas.microsoft.com/office/powerpoint/2010/main" val="1943443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CD51-7C8C-476D-B17A-5604D930AA1B}"/>
              </a:ext>
            </a:extLst>
          </p:cNvPr>
          <p:cNvSpPr>
            <a:spLocks noGrp="1"/>
          </p:cNvSpPr>
          <p:nvPr>
            <p:ph type="title"/>
          </p:nvPr>
        </p:nvSpPr>
        <p:spPr/>
        <p:txBody>
          <a:bodyPr/>
          <a:lstStyle/>
          <a:p>
            <a:r>
              <a:rPr lang="en-IN" dirty="0"/>
              <a:t>Buffer Tree</a:t>
            </a:r>
          </a:p>
        </p:txBody>
      </p:sp>
      <p:sp>
        <p:nvSpPr>
          <p:cNvPr id="3" name="Content Placeholder 2">
            <a:extLst>
              <a:ext uri="{FF2B5EF4-FFF2-40B4-BE49-F238E27FC236}">
                <a16:creationId xmlns:a16="http://schemas.microsoft.com/office/drawing/2014/main" id="{97E54EA5-BC9B-4BA7-A0E5-D972FC597797}"/>
              </a:ext>
            </a:extLst>
          </p:cNvPr>
          <p:cNvSpPr>
            <a:spLocks noGrp="1"/>
          </p:cNvSpPr>
          <p:nvPr>
            <p:ph idx="1"/>
          </p:nvPr>
        </p:nvSpPr>
        <p:spPr>
          <a:xfrm>
            <a:off x="1788851" y="800747"/>
            <a:ext cx="5740202" cy="3947602"/>
          </a:xfrm>
        </p:spPr>
        <p:txBody>
          <a:bodyPr/>
          <a:lstStyle/>
          <a:p>
            <a:r>
              <a:rPr lang="en-IN" dirty="0"/>
              <a:t>Alternative to LSM tree</a:t>
            </a:r>
          </a:p>
          <a:p>
            <a:r>
              <a:rPr lang="en-IN" dirty="0"/>
              <a:t>Key idea: each internal node of B</a:t>
            </a:r>
            <a:r>
              <a:rPr lang="en-IN" sz="1500" baseline="30000" dirty="0"/>
              <a:t>+</a:t>
            </a:r>
            <a:r>
              <a:rPr lang="en-IN" dirty="0"/>
              <a:t>-tree has a buffer to store inserts</a:t>
            </a:r>
          </a:p>
          <a:p>
            <a:pPr lvl="1"/>
            <a:r>
              <a:rPr lang="en-IN" dirty="0"/>
              <a:t>Inserts are moved to lower levels when buffer is full</a:t>
            </a:r>
          </a:p>
          <a:p>
            <a:pPr lvl="1"/>
            <a:r>
              <a:rPr lang="en-IN" dirty="0"/>
              <a:t>With a large buffer, many records are moved to lower level each time</a:t>
            </a:r>
          </a:p>
          <a:p>
            <a:pPr lvl="1"/>
            <a:r>
              <a:rPr lang="en-IN" dirty="0"/>
              <a:t>Per record I/O decreases correspondingly </a:t>
            </a:r>
          </a:p>
          <a:p>
            <a:r>
              <a:rPr lang="en-IN" dirty="0"/>
              <a:t>Benefits</a:t>
            </a:r>
          </a:p>
          <a:p>
            <a:pPr lvl="1"/>
            <a:r>
              <a:rPr lang="en-IN" dirty="0"/>
              <a:t>Less overhead on queries</a:t>
            </a:r>
          </a:p>
          <a:p>
            <a:pPr lvl="1"/>
            <a:r>
              <a:rPr lang="en-IN" dirty="0"/>
              <a:t>Can be used with any tree index structure</a:t>
            </a:r>
          </a:p>
          <a:p>
            <a:pPr lvl="1"/>
            <a:r>
              <a:rPr lang="en-IN" dirty="0"/>
              <a:t>Used in PostgreSQL Generalized Search Tree (</a:t>
            </a:r>
            <a:r>
              <a:rPr lang="en-IN" dirty="0" err="1"/>
              <a:t>GiST</a:t>
            </a:r>
            <a:r>
              <a:rPr lang="en-IN" dirty="0"/>
              <a:t>) indices</a:t>
            </a:r>
          </a:p>
          <a:p>
            <a:r>
              <a:rPr lang="en-IN" dirty="0"/>
              <a:t>Drawback: more random I/O than LSM tree</a:t>
            </a:r>
          </a:p>
        </p:txBody>
      </p:sp>
      <p:pic>
        <p:nvPicPr>
          <p:cNvPr id="5" name="Graphic 4">
            <a:extLst>
              <a:ext uri="{FF2B5EF4-FFF2-40B4-BE49-F238E27FC236}">
                <a16:creationId xmlns:a16="http://schemas.microsoft.com/office/drawing/2014/main" id="{05296A56-F08F-4E11-BBF8-A569A17C8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0999" y="3481818"/>
            <a:ext cx="5740202" cy="821443"/>
          </a:xfrm>
          <a:prstGeom prst="rect">
            <a:avLst/>
          </a:prstGeom>
        </p:spPr>
      </p:pic>
    </p:spTree>
    <p:extLst>
      <p:ext uri="{BB962C8B-B14F-4D97-AF65-F5344CB8AC3E}">
        <p14:creationId xmlns:p14="http://schemas.microsoft.com/office/powerpoint/2010/main" val="18123131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a:extLst>
              <a:ext uri="{FF2B5EF4-FFF2-40B4-BE49-F238E27FC236}">
                <a16:creationId xmlns:a16="http://schemas.microsoft.com/office/drawing/2014/main" id="{EB621FDA-61A3-442F-BA71-505BD03749D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a:t>
            </a:r>
          </a:p>
        </p:txBody>
      </p:sp>
      <p:sp>
        <p:nvSpPr>
          <p:cNvPr id="155651" name="Rectangle 3">
            <a:extLst>
              <a:ext uri="{FF2B5EF4-FFF2-40B4-BE49-F238E27FC236}">
                <a16:creationId xmlns:a16="http://schemas.microsoft.com/office/drawing/2014/main" id="{E98C0208-69E7-4D57-8EBE-6ADDE7208326}"/>
              </a:ext>
            </a:extLst>
          </p:cNvPr>
          <p:cNvSpPr>
            <a:spLocks noGrp="1" noChangeArrowheads="1"/>
          </p:cNvSpPr>
          <p:nvPr>
            <p:ph type="body" idx="1"/>
          </p:nvPr>
        </p:nvSpPr>
        <p:spPr>
          <a:xfrm>
            <a:off x="1768876" y="800747"/>
            <a:ext cx="5646198" cy="3947602"/>
          </a:xfrm>
        </p:spPr>
        <p:txBody>
          <a:bodyPr/>
          <a:lstStyle/>
          <a:p>
            <a:r>
              <a:rPr lang="en-US" altLang="en-US" dirty="0"/>
              <a:t>Bitmap indices are a special type of index designed for efficient querying on multiple keys</a:t>
            </a:r>
          </a:p>
          <a:p>
            <a:r>
              <a:rPr lang="en-US" altLang="en-US" dirty="0"/>
              <a:t>Records in a relation are assumed to be numbered sequentially from, say, 0</a:t>
            </a:r>
          </a:p>
          <a:p>
            <a:pPr lvl="1"/>
            <a:r>
              <a:rPr lang="en-US" altLang="en-US" dirty="0"/>
              <a:t>Given a number </a:t>
            </a:r>
            <a:r>
              <a:rPr lang="en-US" altLang="en-US" i="1" dirty="0"/>
              <a:t>n</a:t>
            </a:r>
            <a:r>
              <a:rPr lang="en-US" altLang="en-US" dirty="0"/>
              <a:t> it must be easy to retrieve record </a:t>
            </a:r>
            <a:r>
              <a:rPr lang="en-US" altLang="en-US" i="1" dirty="0"/>
              <a:t>n</a:t>
            </a:r>
            <a:endParaRPr lang="en-US" altLang="en-US" dirty="0"/>
          </a:p>
          <a:p>
            <a:pPr lvl="2"/>
            <a:r>
              <a:rPr lang="en-US" altLang="en-US" dirty="0"/>
              <a:t>Particularly easy if records are of fixed size</a:t>
            </a:r>
          </a:p>
          <a:p>
            <a:r>
              <a:rPr lang="en-US" altLang="en-US" dirty="0"/>
              <a:t>Applicable on attributes that take on a relatively small number of distinct values</a:t>
            </a:r>
          </a:p>
          <a:p>
            <a:pPr lvl="1"/>
            <a:r>
              <a:rPr lang="en-US" altLang="en-US" dirty="0"/>
              <a:t>E.g., gender, country, state, …</a:t>
            </a:r>
          </a:p>
          <a:p>
            <a:pPr lvl="1"/>
            <a:r>
              <a:rPr lang="en-US" altLang="en-US" dirty="0"/>
              <a:t>E.g., income-level (income broken up into a small number of  levels such as 0-9999, 10000-19999, 20000-50000, 50000- infinity)</a:t>
            </a:r>
          </a:p>
          <a:p>
            <a:r>
              <a:rPr lang="en-US" altLang="en-US" dirty="0"/>
              <a:t>A bitmap is simply an array of bits</a:t>
            </a:r>
          </a:p>
        </p:txBody>
      </p:sp>
    </p:spTree>
    <p:extLst>
      <p:ext uri="{BB962C8B-B14F-4D97-AF65-F5344CB8AC3E}">
        <p14:creationId xmlns:p14="http://schemas.microsoft.com/office/powerpoint/2010/main" val="3378140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Rectangle 2">
            <a:extLst>
              <a:ext uri="{FF2B5EF4-FFF2-40B4-BE49-F238E27FC236}">
                <a16:creationId xmlns:a16="http://schemas.microsoft.com/office/drawing/2014/main" id="{2C5472FF-C093-4031-8337-24ECB6AE9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7699" name="Rectangle 3">
            <a:extLst>
              <a:ext uri="{FF2B5EF4-FFF2-40B4-BE49-F238E27FC236}">
                <a16:creationId xmlns:a16="http://schemas.microsoft.com/office/drawing/2014/main" id="{8753F9D6-9728-4779-998F-F111D8EE8A80}"/>
              </a:ext>
            </a:extLst>
          </p:cNvPr>
          <p:cNvSpPr>
            <a:spLocks noGrp="1" noChangeArrowheads="1"/>
          </p:cNvSpPr>
          <p:nvPr>
            <p:ph type="body" idx="1"/>
          </p:nvPr>
        </p:nvSpPr>
        <p:spPr>
          <a:xfrm>
            <a:off x="1768876" y="765700"/>
            <a:ext cx="5730872" cy="3732482"/>
          </a:xfrm>
        </p:spPr>
        <p:txBody>
          <a:bodyPr/>
          <a:lstStyle/>
          <a:p>
            <a:r>
              <a:rPr lang="en-US" altLang="en-US" dirty="0"/>
              <a:t>In its simplest form a bitmap index on an attribute has a bitmap for each value of the attribute</a:t>
            </a:r>
          </a:p>
          <a:p>
            <a:pPr lvl="1"/>
            <a:r>
              <a:rPr lang="en-US" altLang="en-US" dirty="0"/>
              <a:t>Bitmap has as many bits as records</a:t>
            </a:r>
          </a:p>
          <a:p>
            <a:pPr lvl="1"/>
            <a:r>
              <a:rPr lang="en-US" altLang="en-US" dirty="0"/>
              <a:t>In a bitmap for value v, the bit for a record is 1 if the record has the value v for the attribute, and is 0 otherwise</a:t>
            </a:r>
          </a:p>
          <a:p>
            <a:r>
              <a:rPr lang="en-US" altLang="en-US" dirty="0"/>
              <a:t>Example</a:t>
            </a:r>
          </a:p>
        </p:txBody>
      </p:sp>
      <p:pic>
        <p:nvPicPr>
          <p:cNvPr id="157700" name="Picture 7">
            <a:extLst>
              <a:ext uri="{FF2B5EF4-FFF2-40B4-BE49-F238E27FC236}">
                <a16:creationId xmlns:a16="http://schemas.microsoft.com/office/drawing/2014/main" id="{2291BD59-780C-4B0E-A14D-DBAEFB6EE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8" y="2295227"/>
            <a:ext cx="4528595" cy="197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3807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a:extLst>
              <a:ext uri="{FF2B5EF4-FFF2-40B4-BE49-F238E27FC236}">
                <a16:creationId xmlns:a16="http://schemas.microsoft.com/office/drawing/2014/main" id="{4C489884-9545-4F93-8C8F-DDF6077E45D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9747" name="Rectangle 3">
            <a:extLst>
              <a:ext uri="{FF2B5EF4-FFF2-40B4-BE49-F238E27FC236}">
                <a16:creationId xmlns:a16="http://schemas.microsoft.com/office/drawing/2014/main" id="{4611B1AB-25D7-42D6-8DFD-D7E5A169CB3C}"/>
              </a:ext>
            </a:extLst>
          </p:cNvPr>
          <p:cNvSpPr>
            <a:spLocks noGrp="1" noChangeArrowheads="1"/>
          </p:cNvSpPr>
          <p:nvPr>
            <p:ph type="body" idx="1"/>
          </p:nvPr>
        </p:nvSpPr>
        <p:spPr>
          <a:xfrm>
            <a:off x="1768876" y="812307"/>
            <a:ext cx="5799338" cy="3983531"/>
          </a:xfrm>
        </p:spPr>
        <p:txBody>
          <a:bodyPr/>
          <a:lstStyle/>
          <a:p>
            <a:pPr marL="285750" indent="-285750"/>
            <a:r>
              <a:rPr lang="en-US" altLang="en-US" dirty="0"/>
              <a:t>Bitmap indices are useful for queries on multiple attributes </a:t>
            </a:r>
          </a:p>
          <a:p>
            <a:pPr marL="600075" lvl="1" indent="-257175"/>
            <a:r>
              <a:rPr lang="en-US" altLang="en-US" dirty="0"/>
              <a:t>not particularly useful for single attribute queries</a:t>
            </a:r>
          </a:p>
          <a:p>
            <a:pPr marL="285750" indent="-285750"/>
            <a:r>
              <a:rPr lang="en-US" altLang="en-US" dirty="0"/>
              <a:t>Queries are answered using bitmap operations</a:t>
            </a:r>
          </a:p>
          <a:p>
            <a:pPr marL="600075" lvl="1" indent="-257175"/>
            <a:r>
              <a:rPr lang="en-US" altLang="en-US" dirty="0"/>
              <a:t>Intersection (and)</a:t>
            </a:r>
          </a:p>
          <a:p>
            <a:pPr marL="600075" lvl="1" indent="-257175"/>
            <a:r>
              <a:rPr lang="en-US" altLang="en-US" dirty="0"/>
              <a:t>Union (or)</a:t>
            </a:r>
          </a:p>
          <a:p>
            <a:pPr marL="285750" indent="-285750"/>
            <a:r>
              <a:rPr lang="en-US" altLang="en-US" dirty="0"/>
              <a:t>Each operation takes two bitmaps of the same size and applies the operation on corresponding bits to get the result bitmap</a:t>
            </a:r>
          </a:p>
          <a:p>
            <a:pPr marL="600075" lvl="1" indent="-257175"/>
            <a:r>
              <a:rPr lang="en-US" altLang="en-US" dirty="0"/>
              <a:t>E.g.,   100110  AND 110011 = 100010</a:t>
            </a:r>
          </a:p>
          <a:p>
            <a:pPr marL="600075" lvl="1" indent="-257175">
              <a:buNone/>
            </a:pPr>
            <a:r>
              <a:rPr lang="en-US" altLang="en-US" dirty="0"/>
              <a:t>                100110  OR  110011 = 110111</a:t>
            </a:r>
            <a:br>
              <a:rPr lang="en-US" altLang="en-US" dirty="0"/>
            </a:br>
            <a:r>
              <a:rPr lang="en-US" altLang="en-US" dirty="0"/>
              <a:t>                       NOT 100110  = 011001</a:t>
            </a:r>
          </a:p>
          <a:p>
            <a:pPr marL="600075" lvl="1" indent="-257175"/>
            <a:r>
              <a:rPr lang="en-US" altLang="en-US" dirty="0"/>
              <a:t>Males with income level L1:   10010 AND 10100 = 10000</a:t>
            </a:r>
          </a:p>
          <a:p>
            <a:pPr marL="900113" lvl="2" indent="-257175"/>
            <a:r>
              <a:rPr lang="en-US" altLang="en-US" dirty="0"/>
              <a:t>Can then retrieve required tuples.</a:t>
            </a:r>
          </a:p>
          <a:p>
            <a:pPr marL="900113" lvl="2" indent="-257175"/>
            <a:r>
              <a:rPr lang="en-US" altLang="en-US" dirty="0"/>
              <a:t>Counting number of matching tuples is even faster</a:t>
            </a:r>
          </a:p>
        </p:txBody>
      </p:sp>
    </p:spTree>
    <p:extLst>
      <p:ext uri="{BB962C8B-B14F-4D97-AF65-F5344CB8AC3E}">
        <p14:creationId xmlns:p14="http://schemas.microsoft.com/office/powerpoint/2010/main" val="42188173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Rectangle 2">
            <a:extLst>
              <a:ext uri="{FF2B5EF4-FFF2-40B4-BE49-F238E27FC236}">
                <a16:creationId xmlns:a16="http://schemas.microsoft.com/office/drawing/2014/main" id="{F0C66E22-7179-4713-954A-6250EC2A45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61795" name="Rectangle 3">
            <a:extLst>
              <a:ext uri="{FF2B5EF4-FFF2-40B4-BE49-F238E27FC236}">
                <a16:creationId xmlns:a16="http://schemas.microsoft.com/office/drawing/2014/main" id="{5651EBC4-CA5E-4F80-A811-274B1D9AC061}"/>
              </a:ext>
            </a:extLst>
          </p:cNvPr>
          <p:cNvSpPr>
            <a:spLocks noGrp="1" noChangeArrowheads="1"/>
          </p:cNvSpPr>
          <p:nvPr>
            <p:ph type="body" idx="1"/>
          </p:nvPr>
        </p:nvSpPr>
        <p:spPr>
          <a:xfrm>
            <a:off x="1782192" y="898864"/>
            <a:ext cx="5632882" cy="3610034"/>
          </a:xfrm>
        </p:spPr>
        <p:txBody>
          <a:bodyPr/>
          <a:lstStyle/>
          <a:p>
            <a:r>
              <a:rPr lang="en-US" altLang="en-US" dirty="0"/>
              <a:t>Bitmap indices generally very small compared with relation size</a:t>
            </a:r>
          </a:p>
          <a:p>
            <a:pPr lvl="1"/>
            <a:r>
              <a:rPr lang="en-US" altLang="en-US" dirty="0"/>
              <a:t>E.g., if record is 100 bytes, space for a single bitmap is 1/800 of space used by relation.  </a:t>
            </a:r>
          </a:p>
          <a:p>
            <a:pPr lvl="2"/>
            <a:r>
              <a:rPr lang="en-US" altLang="en-US" dirty="0"/>
              <a:t>If number of distinct attribute values is 8, bitmap is only 1% of relation size</a:t>
            </a:r>
          </a:p>
        </p:txBody>
      </p:sp>
    </p:spTree>
    <p:extLst>
      <p:ext uri="{BB962C8B-B14F-4D97-AF65-F5344CB8AC3E}">
        <p14:creationId xmlns:p14="http://schemas.microsoft.com/office/powerpoint/2010/main" val="21041272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a:extLst>
              <a:ext uri="{FF2B5EF4-FFF2-40B4-BE49-F238E27FC236}">
                <a16:creationId xmlns:a16="http://schemas.microsoft.com/office/drawing/2014/main" id="{B04DB7D5-E84C-420F-B6AC-28A2F85B2C1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Efficient Implementation of Bitmap Operations</a:t>
            </a:r>
          </a:p>
        </p:txBody>
      </p:sp>
      <p:sp>
        <p:nvSpPr>
          <p:cNvPr id="163843" name="Rectangle 3">
            <a:extLst>
              <a:ext uri="{FF2B5EF4-FFF2-40B4-BE49-F238E27FC236}">
                <a16:creationId xmlns:a16="http://schemas.microsoft.com/office/drawing/2014/main" id="{CFBFA6B0-F886-422A-A775-BBE4FA427BED}"/>
              </a:ext>
            </a:extLst>
          </p:cNvPr>
          <p:cNvSpPr>
            <a:spLocks noGrp="1" noChangeArrowheads="1"/>
          </p:cNvSpPr>
          <p:nvPr>
            <p:ph type="body" idx="1"/>
          </p:nvPr>
        </p:nvSpPr>
        <p:spPr>
          <a:xfrm>
            <a:off x="1768876" y="820342"/>
            <a:ext cx="5686148" cy="3677840"/>
          </a:xfrm>
        </p:spPr>
        <p:txBody>
          <a:bodyPr/>
          <a:lstStyle/>
          <a:p>
            <a:r>
              <a:rPr lang="en-US" altLang="en-US" dirty="0"/>
              <a:t>Bitmaps are packed into words;  a single word and (a basic CPU instruction) computes and of 32 or 64 bits at once</a:t>
            </a:r>
          </a:p>
          <a:p>
            <a:pPr lvl="1"/>
            <a:r>
              <a:rPr lang="en-US" altLang="en-US" dirty="0"/>
              <a:t>E.g., 1-million-bit maps can be and-</a:t>
            </a:r>
            <a:r>
              <a:rPr lang="en-US" altLang="en-US" dirty="0" err="1"/>
              <a:t>ed</a:t>
            </a:r>
            <a:r>
              <a:rPr lang="en-US" altLang="en-US" dirty="0"/>
              <a:t> with just 31,250 instruction</a:t>
            </a:r>
          </a:p>
          <a:p>
            <a:r>
              <a:rPr lang="en-US" altLang="en-US" dirty="0"/>
              <a:t>Counting number of 1s can be done fast by a trick:</a:t>
            </a:r>
          </a:p>
          <a:p>
            <a:pPr lvl="1"/>
            <a:r>
              <a:rPr lang="en-US" altLang="en-US" dirty="0"/>
              <a:t>Use each byte to index into a precomputed array of 256 elements each storing the count of 1s in the binary representation</a:t>
            </a:r>
          </a:p>
          <a:p>
            <a:pPr lvl="2"/>
            <a:r>
              <a:rPr lang="en-US" altLang="en-US" dirty="0"/>
              <a:t>Can use pairs of bytes to speed up further at a higher memory cost</a:t>
            </a:r>
          </a:p>
          <a:p>
            <a:pPr lvl="1"/>
            <a:r>
              <a:rPr lang="en-US" altLang="en-US" dirty="0"/>
              <a:t>Add up the retrieved counts</a:t>
            </a:r>
          </a:p>
          <a:p>
            <a:r>
              <a:rPr lang="en-US" altLang="en-US" dirty="0"/>
              <a:t>Bitmaps can be used instead of Tuple-ID lists at leaf levels of </a:t>
            </a:r>
            <a:br>
              <a:rPr lang="en-US" altLang="en-US" dirty="0"/>
            </a:br>
            <a:r>
              <a:rPr lang="en-US" altLang="en-US" dirty="0"/>
              <a:t>B</a:t>
            </a:r>
            <a:r>
              <a:rPr lang="en-US" altLang="en-US" baseline="30000" dirty="0"/>
              <a:t>+</a:t>
            </a:r>
            <a:r>
              <a:rPr lang="en-US" altLang="en-US" dirty="0"/>
              <a:t>-trees, for values that have a large number of matching records</a:t>
            </a:r>
          </a:p>
          <a:p>
            <a:pPr lvl="1"/>
            <a:r>
              <a:rPr lang="en-US" altLang="en-US" dirty="0"/>
              <a:t>Worthwhile if &gt; 1/64 of the records have that value, assuming a tuple-id is 64 bits</a:t>
            </a:r>
          </a:p>
          <a:p>
            <a:pPr lvl="1"/>
            <a:r>
              <a:rPr lang="en-US" altLang="en-US" dirty="0"/>
              <a:t>Above technique merges benefits of bitmap and B</a:t>
            </a:r>
            <a:r>
              <a:rPr lang="en-US" altLang="en-US" baseline="30000" dirty="0"/>
              <a:t>+</a:t>
            </a:r>
            <a:r>
              <a:rPr lang="en-US" altLang="en-US" dirty="0"/>
              <a:t>-tree indices</a:t>
            </a:r>
          </a:p>
        </p:txBody>
      </p:sp>
    </p:spTree>
    <p:extLst>
      <p:ext uri="{BB962C8B-B14F-4D97-AF65-F5344CB8AC3E}">
        <p14:creationId xmlns:p14="http://schemas.microsoft.com/office/powerpoint/2010/main" val="3849021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665182" y="2097485"/>
            <a:ext cx="4446415" cy="611629"/>
          </a:xfrm>
        </p:spPr>
        <p:txBody>
          <a:bodyPr/>
          <a:lstStyle/>
          <a:p>
            <a:pPr marL="0" indent="0">
              <a:buNone/>
            </a:pPr>
            <a:r>
              <a:rPr lang="en-IN" sz="2400" b="1" dirty="0">
                <a:solidFill>
                  <a:srgbClr val="002060"/>
                </a:solidFill>
                <a:effectLst>
                  <a:outerShdw blurRad="38100" dist="38100" dir="2700000" algn="tl">
                    <a:srgbClr val="DDDDDD"/>
                  </a:outerShdw>
                </a:effectLst>
                <a:latin typeface="+mj-lt"/>
              </a:rPr>
              <a:t>Spatial and Temporal Indices</a:t>
            </a:r>
          </a:p>
        </p:txBody>
      </p:sp>
    </p:spTree>
    <p:extLst>
      <p:ext uri="{BB962C8B-B14F-4D97-AF65-F5344CB8AC3E}">
        <p14:creationId xmlns:p14="http://schemas.microsoft.com/office/powerpoint/2010/main" val="2174597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extLst>
      <p:ext uri="{BB962C8B-B14F-4D97-AF65-F5344CB8AC3E}">
        <p14:creationId xmlns:p14="http://schemas.microsoft.com/office/powerpoint/2010/main" val="94480701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FC67521-7F9B-4735-B715-B36E3C30DDD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Spatial Data</a:t>
            </a:r>
          </a:p>
        </p:txBody>
      </p:sp>
      <p:sp>
        <p:nvSpPr>
          <p:cNvPr id="128003" name="Rectangle 3">
            <a:extLst>
              <a:ext uri="{FF2B5EF4-FFF2-40B4-BE49-F238E27FC236}">
                <a16:creationId xmlns:a16="http://schemas.microsoft.com/office/drawing/2014/main" id="{E7EFBCE8-0EDF-4A48-A1D2-2597E17CB2AC}"/>
              </a:ext>
            </a:extLst>
          </p:cNvPr>
          <p:cNvSpPr>
            <a:spLocks noGrp="1" noChangeArrowheads="1"/>
          </p:cNvSpPr>
          <p:nvPr>
            <p:ph idx="1"/>
          </p:nvPr>
        </p:nvSpPr>
        <p:spPr>
          <a:xfrm>
            <a:off x="1768876" y="800747"/>
            <a:ext cx="5760177" cy="3947602"/>
          </a:xfrm>
        </p:spPr>
        <p:txBody>
          <a:bodyPr/>
          <a:lstStyle/>
          <a:p>
            <a:r>
              <a:rPr lang="en-US" altLang="en-US" dirty="0"/>
              <a:t>Databases can store data types such as lines, polygons, in addition to raster images </a:t>
            </a:r>
          </a:p>
          <a:p>
            <a:pPr lvl="1"/>
            <a:r>
              <a:rPr lang="en-US" altLang="en-US" dirty="0"/>
              <a:t>allows relational databases to store and retrieve spatial information</a:t>
            </a:r>
          </a:p>
          <a:p>
            <a:pPr lvl="1"/>
            <a:r>
              <a:rPr lang="en-US" altLang="en-US" dirty="0"/>
              <a:t>Queries can use spatial conditions (e.g. contains or overlaps).</a:t>
            </a:r>
          </a:p>
          <a:p>
            <a:pPr lvl="1"/>
            <a:r>
              <a:rPr lang="en-US" altLang="en-US" dirty="0"/>
              <a:t>queries can mix spatial and nonspatial conditions </a:t>
            </a:r>
          </a:p>
          <a:p>
            <a:r>
              <a:rPr lang="en-US" altLang="en-US" b="1" dirty="0">
                <a:solidFill>
                  <a:srgbClr val="002060"/>
                </a:solidFill>
              </a:rPr>
              <a:t>Nearest neighbor queries</a:t>
            </a:r>
            <a:r>
              <a:rPr lang="en-US" altLang="en-US" dirty="0"/>
              <a:t>, given a point or an object, find the nearest object that satisfies given conditions.</a:t>
            </a:r>
          </a:p>
          <a:p>
            <a:r>
              <a:rPr lang="en-US" altLang="en-US" b="1" dirty="0">
                <a:solidFill>
                  <a:srgbClr val="002060"/>
                </a:solidFill>
              </a:rPr>
              <a:t>Range queries </a:t>
            </a:r>
            <a:r>
              <a:rPr lang="en-US" altLang="en-US" dirty="0"/>
              <a:t>deal with spatial regions. e.g., ask for objects that lie partially or fully inside a specified region.</a:t>
            </a:r>
          </a:p>
          <a:p>
            <a:r>
              <a:rPr lang="en-US" altLang="en-US" dirty="0"/>
              <a:t>Queries that compute intersections or </a:t>
            </a:r>
            <a:r>
              <a:rPr lang="en-US" altLang="en-US" dirty="0">
                <a:solidFill>
                  <a:srgbClr val="002060"/>
                </a:solidFill>
              </a:rPr>
              <a:t>unions</a:t>
            </a:r>
            <a:r>
              <a:rPr lang="en-US" altLang="en-US" dirty="0"/>
              <a:t> of regions.</a:t>
            </a:r>
          </a:p>
          <a:p>
            <a:r>
              <a:rPr lang="en-US" altLang="en-US" b="1" dirty="0">
                <a:solidFill>
                  <a:srgbClr val="002060"/>
                </a:solidFill>
              </a:rPr>
              <a:t>Spatial join </a:t>
            </a:r>
            <a:r>
              <a:rPr lang="en-US" altLang="en-US" dirty="0"/>
              <a:t>of two spatial relations with the location playing the role of join attribute.</a:t>
            </a:r>
          </a:p>
        </p:txBody>
      </p:sp>
    </p:spTree>
    <p:extLst>
      <p:ext uri="{BB962C8B-B14F-4D97-AF65-F5344CB8AC3E}">
        <p14:creationId xmlns:p14="http://schemas.microsoft.com/office/powerpoint/2010/main" val="3588941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46936AA-5389-4706-9D86-8A63CE20FA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of Spatial Data</a:t>
            </a:r>
          </a:p>
        </p:txBody>
      </p:sp>
      <p:sp>
        <p:nvSpPr>
          <p:cNvPr id="132099" name="Rectangle 3">
            <a:extLst>
              <a:ext uri="{FF2B5EF4-FFF2-40B4-BE49-F238E27FC236}">
                <a16:creationId xmlns:a16="http://schemas.microsoft.com/office/drawing/2014/main" id="{EC4A4D1F-8168-4564-BDE7-6C8D4BD78D9F}"/>
              </a:ext>
            </a:extLst>
          </p:cNvPr>
          <p:cNvSpPr>
            <a:spLocks noGrp="1" noChangeArrowheads="1"/>
          </p:cNvSpPr>
          <p:nvPr>
            <p:ph idx="1"/>
          </p:nvPr>
        </p:nvSpPr>
        <p:spPr>
          <a:xfrm>
            <a:off x="1768876" y="885588"/>
            <a:ext cx="3326312" cy="3947602"/>
          </a:xfrm>
        </p:spPr>
        <p:txBody>
          <a:bodyPr/>
          <a:lstStyle/>
          <a:p>
            <a:r>
              <a:rPr lang="en-US" altLang="en-US" b="1" dirty="0">
                <a:solidFill>
                  <a:srgbClr val="002060"/>
                </a:solidFill>
              </a:rPr>
              <a:t>k-d tree</a:t>
            </a:r>
            <a:r>
              <a:rPr lang="en-US" altLang="en-US" dirty="0">
                <a:solidFill>
                  <a:srgbClr val="002060"/>
                </a:solidFill>
              </a:rPr>
              <a:t> </a:t>
            </a:r>
            <a:r>
              <a:rPr lang="en-US" altLang="en-US" dirty="0"/>
              <a:t>- early structure used for indexing in multiple dimensions.</a:t>
            </a:r>
          </a:p>
          <a:p>
            <a:r>
              <a:rPr lang="en-US" altLang="en-US" dirty="0"/>
              <a:t>Each level of a </a:t>
            </a:r>
            <a:r>
              <a:rPr lang="en-US" altLang="en-US" i="1" dirty="0"/>
              <a:t>k-d</a:t>
            </a:r>
            <a:r>
              <a:rPr lang="en-US" altLang="en-US" dirty="0"/>
              <a:t>  tree partitions the space into two.</a:t>
            </a:r>
          </a:p>
          <a:p>
            <a:pPr lvl="1"/>
            <a:r>
              <a:rPr lang="en-US" altLang="en-US" dirty="0"/>
              <a:t>Choose one dimension for partitioning at the root level of the tree.</a:t>
            </a:r>
          </a:p>
          <a:p>
            <a:pPr lvl="1"/>
            <a:r>
              <a:rPr lang="en-US" altLang="en-US" dirty="0"/>
              <a:t>Choose another dimensions for partitioning in nodes at the next level and so on, cycling through the dimensions.</a:t>
            </a:r>
          </a:p>
          <a:p>
            <a:r>
              <a:rPr lang="en-US" altLang="en-US" dirty="0"/>
              <a:t>In each node, approximately half of the points stored in the sub-tree fall on one side and half on the other.</a:t>
            </a:r>
          </a:p>
          <a:p>
            <a:r>
              <a:rPr lang="en-US" altLang="en-US" dirty="0"/>
              <a:t>Partitioning stops when a node has less than a given number of points.</a:t>
            </a:r>
          </a:p>
        </p:txBody>
      </p:sp>
      <p:pic>
        <p:nvPicPr>
          <p:cNvPr id="4" name="Picture 7">
            <a:extLst>
              <a:ext uri="{FF2B5EF4-FFF2-40B4-BE49-F238E27FC236}">
                <a16:creationId xmlns:a16="http://schemas.microsoft.com/office/drawing/2014/main" id="{B28D4692-2C0C-4171-B92F-B0BEE58A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661" y="687145"/>
            <a:ext cx="2665429" cy="279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5F5BAEA6-A9D8-43EF-8AFB-109BDADBBC00}"/>
              </a:ext>
            </a:extLst>
          </p:cNvPr>
          <p:cNvSpPr txBox="1">
            <a:spLocks noChangeArrowheads="1"/>
          </p:cNvSpPr>
          <p:nvPr/>
        </p:nvSpPr>
        <p:spPr bwMode="auto">
          <a:xfrm>
            <a:off x="5144679" y="3622519"/>
            <a:ext cx="2632484" cy="123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35000"/>
              </a:spcBef>
              <a:spcAft>
                <a:spcPct val="0"/>
              </a:spcAft>
              <a:buClr>
                <a:srgbClr val="002060"/>
              </a:buClr>
              <a:buSzPct val="110000"/>
              <a:buFont typeface="Wingdings" panose="05000000000000000000" pitchFamily="2" charset="2"/>
              <a:buChar char="§"/>
              <a:defRPr kumimoji="1">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110000"/>
              <a:buFont typeface="Arial" panose="020B0604020202020204" pitchFamily="34" charset="0"/>
              <a:buChar char="•"/>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indent="-257175" defTabSz="685800">
              <a:lnSpc>
                <a:spcPct val="90000"/>
              </a:lnSpc>
            </a:pPr>
            <a:r>
              <a:rPr lang="en-US" altLang="en-US" sz="1275" kern="0" dirty="0">
                <a:solidFill>
                  <a:srgbClr val="000000"/>
                </a:solidFill>
                <a:latin typeface="Helvetica"/>
              </a:rPr>
              <a:t>The </a:t>
            </a:r>
            <a:r>
              <a:rPr lang="en-US" altLang="en-US" sz="1275" b="1" kern="0" dirty="0">
                <a:solidFill>
                  <a:srgbClr val="002060"/>
                </a:solidFill>
                <a:latin typeface="Helvetica"/>
              </a:rPr>
              <a:t>k-d-B tree</a:t>
            </a:r>
            <a:r>
              <a:rPr lang="en-US" altLang="en-US" sz="1275" kern="0" dirty="0">
                <a:solidFill>
                  <a:srgbClr val="002060"/>
                </a:solidFill>
                <a:latin typeface="Helvetica"/>
              </a:rPr>
              <a:t> </a:t>
            </a:r>
            <a:r>
              <a:rPr lang="en-US" altLang="en-US" sz="1275" kern="0" dirty="0">
                <a:solidFill>
                  <a:srgbClr val="000000"/>
                </a:solidFill>
                <a:latin typeface="Helvetica"/>
              </a:rPr>
              <a:t>extends the </a:t>
            </a:r>
            <a:r>
              <a:rPr lang="en-US" altLang="en-US" sz="1275" i="1" kern="0" dirty="0">
                <a:solidFill>
                  <a:srgbClr val="000000"/>
                </a:solidFill>
                <a:latin typeface="Helvetica"/>
              </a:rPr>
              <a:t>k-d</a:t>
            </a:r>
            <a:r>
              <a:rPr lang="en-US" altLang="en-US" sz="1275" kern="0" dirty="0">
                <a:solidFill>
                  <a:srgbClr val="000000"/>
                </a:solidFill>
                <a:latin typeface="Helvetica"/>
              </a:rPr>
              <a:t> tree to allow multiple child nodes for each internal node; well-suited for secondary storage.</a:t>
            </a:r>
          </a:p>
          <a:p>
            <a:pPr marL="257175" indent="-257175" defTabSz="685800">
              <a:lnSpc>
                <a:spcPct val="90000"/>
              </a:lnSpc>
            </a:pPr>
            <a:endParaRPr lang="en-US" altLang="en-US" sz="1275" kern="0" dirty="0">
              <a:solidFill>
                <a:srgbClr val="000000"/>
              </a:solidFill>
              <a:latin typeface="Helvetica"/>
            </a:endParaRPr>
          </a:p>
        </p:txBody>
      </p:sp>
    </p:spTree>
    <p:extLst>
      <p:ext uri="{BB962C8B-B14F-4D97-AF65-F5344CB8AC3E}">
        <p14:creationId xmlns:p14="http://schemas.microsoft.com/office/powerpoint/2010/main" val="364013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6194717B-8ECF-4F8B-945D-8AB26924C5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Division of Space by Quadtrees</a:t>
            </a:r>
          </a:p>
        </p:txBody>
      </p:sp>
      <p:sp>
        <p:nvSpPr>
          <p:cNvPr id="136195" name="Rectangle 3">
            <a:extLst>
              <a:ext uri="{FF2B5EF4-FFF2-40B4-BE49-F238E27FC236}">
                <a16:creationId xmlns:a16="http://schemas.microsoft.com/office/drawing/2014/main" id="{479A0A68-C07D-436B-B4EC-0157D394739F}"/>
              </a:ext>
            </a:extLst>
          </p:cNvPr>
          <p:cNvSpPr>
            <a:spLocks noGrp="1" noChangeArrowheads="1"/>
          </p:cNvSpPr>
          <p:nvPr>
            <p:ph idx="1"/>
          </p:nvPr>
        </p:nvSpPr>
        <p:spPr>
          <a:xfrm>
            <a:off x="1788851" y="865043"/>
            <a:ext cx="5740202" cy="3947602"/>
          </a:xfrm>
        </p:spPr>
        <p:txBody>
          <a:bodyPr/>
          <a:lstStyle/>
          <a:p>
            <a:pPr>
              <a:lnSpc>
                <a:spcPct val="90000"/>
              </a:lnSpc>
            </a:pPr>
            <a:r>
              <a:rPr lang="en-US" altLang="en-US" dirty="0"/>
              <a:t>Each node of a quadtree is associated with  a rectangular region of space; the top node is associated with the entire target space.</a:t>
            </a:r>
          </a:p>
          <a:p>
            <a:pPr>
              <a:lnSpc>
                <a:spcPct val="90000"/>
              </a:lnSpc>
            </a:pPr>
            <a:r>
              <a:rPr lang="en-US" altLang="en-US" dirty="0"/>
              <a:t>Each non-leaf  nodes divides its region into four equal sized quadrants</a:t>
            </a:r>
          </a:p>
          <a:p>
            <a:pPr lvl="1">
              <a:lnSpc>
                <a:spcPct val="90000"/>
              </a:lnSpc>
            </a:pPr>
            <a:r>
              <a:rPr lang="en-US" altLang="en-US" dirty="0"/>
              <a:t> correspondingly each such node has four child nodes corresponding to the four quadrants and so on</a:t>
            </a:r>
          </a:p>
          <a:p>
            <a:pPr>
              <a:lnSpc>
                <a:spcPct val="90000"/>
              </a:lnSpc>
            </a:pPr>
            <a:r>
              <a:rPr lang="en-US" altLang="en-US" dirty="0"/>
              <a:t>Leaf nodes have between zero and some fixed maximum number of points (set to 1 in example).</a:t>
            </a:r>
          </a:p>
        </p:txBody>
      </p:sp>
      <p:pic>
        <p:nvPicPr>
          <p:cNvPr id="136196" name="Picture 7">
            <a:extLst>
              <a:ext uri="{FF2B5EF4-FFF2-40B4-BE49-F238E27FC236}">
                <a16:creationId xmlns:a16="http://schemas.microsoft.com/office/drawing/2014/main" id="{231FABA6-5033-4C35-80CF-5126966AF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51" y="2499706"/>
            <a:ext cx="1796896" cy="17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5922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F07C7D0F-CE98-447A-BB57-D0098B31128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R-Trees</a:t>
            </a:r>
          </a:p>
        </p:txBody>
      </p:sp>
      <p:sp>
        <p:nvSpPr>
          <p:cNvPr id="140291" name="Rectangle 3">
            <a:extLst>
              <a:ext uri="{FF2B5EF4-FFF2-40B4-BE49-F238E27FC236}">
                <a16:creationId xmlns:a16="http://schemas.microsoft.com/office/drawing/2014/main" id="{DB6B82C9-851B-4DC2-8EBF-CDB535FD70E1}"/>
              </a:ext>
            </a:extLst>
          </p:cNvPr>
          <p:cNvSpPr>
            <a:spLocks noGrp="1" noChangeArrowheads="1"/>
          </p:cNvSpPr>
          <p:nvPr>
            <p:ph idx="1"/>
          </p:nvPr>
        </p:nvSpPr>
        <p:spPr>
          <a:xfrm>
            <a:off x="1775534" y="800747"/>
            <a:ext cx="5753519" cy="3947602"/>
          </a:xfrm>
        </p:spPr>
        <p:txBody>
          <a:bodyPr/>
          <a:lstStyle/>
          <a:p>
            <a:r>
              <a:rPr lang="en-US" altLang="en-US" b="1" dirty="0">
                <a:solidFill>
                  <a:srgbClr val="002060"/>
                </a:solidFill>
              </a:rPr>
              <a:t>R-trees</a:t>
            </a:r>
            <a:r>
              <a:rPr lang="en-US" altLang="en-US" dirty="0">
                <a:solidFill>
                  <a:srgbClr val="002060"/>
                </a:solidFill>
              </a:rPr>
              <a:t> </a:t>
            </a:r>
            <a:r>
              <a:rPr lang="en-US" altLang="en-US" dirty="0"/>
              <a:t>are a N-dimensional extension of B</a:t>
            </a:r>
            <a:r>
              <a:rPr lang="en-US" altLang="en-US" baseline="30000" dirty="0"/>
              <a:t>+</a:t>
            </a:r>
            <a:r>
              <a:rPr lang="en-US" altLang="en-US" dirty="0"/>
              <a:t>-trees, useful for indexing sets of rectangles and other polygons.</a:t>
            </a:r>
          </a:p>
          <a:p>
            <a:r>
              <a:rPr lang="en-US" altLang="en-US" dirty="0"/>
              <a:t>Supported in many modern database systems, along with variants like R</a:t>
            </a:r>
            <a:r>
              <a:rPr lang="en-US" altLang="en-US" baseline="30000" dirty="0"/>
              <a:t>+</a:t>
            </a:r>
            <a:r>
              <a:rPr lang="en-US" altLang="en-US" dirty="0"/>
              <a:t> -trees and R*-trees.</a:t>
            </a:r>
          </a:p>
          <a:p>
            <a:r>
              <a:rPr lang="en-US" altLang="en-US" dirty="0"/>
              <a:t>Basic idea: generalize the notion of a one-dimensional interval associated with each B+ -tree node to an </a:t>
            </a:r>
            <a:br>
              <a:rPr lang="en-US" altLang="en-US" dirty="0"/>
            </a:br>
            <a:r>
              <a:rPr lang="en-US" altLang="en-US" dirty="0"/>
              <a:t>N-dimensional interval, that is, an N-dimensional rectangle.</a:t>
            </a:r>
          </a:p>
          <a:p>
            <a:r>
              <a:rPr lang="en-US" altLang="en-US" dirty="0"/>
              <a:t>Will consider only the two-dimensional case (</a:t>
            </a:r>
            <a:r>
              <a:rPr lang="en-US" altLang="en-US" i="1" dirty="0"/>
              <a:t>N </a:t>
            </a:r>
            <a:r>
              <a:rPr lang="en-US" altLang="en-US" dirty="0"/>
              <a:t>= 2) </a:t>
            </a:r>
          </a:p>
          <a:p>
            <a:pPr lvl="1"/>
            <a:r>
              <a:rPr lang="en-US" altLang="en-US" dirty="0"/>
              <a:t>generalization for </a:t>
            </a:r>
            <a:r>
              <a:rPr lang="en-US" altLang="en-US" i="1" dirty="0"/>
              <a:t>N </a:t>
            </a:r>
            <a:r>
              <a:rPr lang="en-US" altLang="en-US" dirty="0"/>
              <a:t>&gt; 2 is  straightforward, although R-trees work well only for relatively small N</a:t>
            </a:r>
          </a:p>
          <a:p>
            <a:r>
              <a:rPr lang="en-US" altLang="en-US" dirty="0"/>
              <a:t>The </a:t>
            </a:r>
            <a:r>
              <a:rPr lang="en-US" altLang="en-US" b="1" dirty="0">
                <a:solidFill>
                  <a:srgbClr val="002060"/>
                </a:solidFill>
              </a:rPr>
              <a:t>bounding box </a:t>
            </a:r>
            <a:r>
              <a:rPr lang="en-US" altLang="en-US" dirty="0"/>
              <a:t>of a node is a minimum  sized rectangle that contains all the rectangles/polygons associated with the node</a:t>
            </a:r>
          </a:p>
          <a:p>
            <a:pPr lvl="1"/>
            <a:r>
              <a:rPr lang="en-US" altLang="en-US" i="1" dirty="0"/>
              <a:t>Bounding boxes of children of a node are allowed to overlap</a:t>
            </a:r>
            <a:endParaRPr lang="en-US" altLang="en-US" dirty="0"/>
          </a:p>
          <a:p>
            <a:endParaRPr lang="en-US" altLang="en-US" dirty="0"/>
          </a:p>
        </p:txBody>
      </p:sp>
    </p:spTree>
    <p:extLst>
      <p:ext uri="{BB962C8B-B14F-4D97-AF65-F5344CB8AC3E}">
        <p14:creationId xmlns:p14="http://schemas.microsoft.com/office/powerpoint/2010/main" val="9639716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17F5472-3E83-469E-989D-EC685DBB307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Example R-Tree</a:t>
            </a:r>
          </a:p>
        </p:txBody>
      </p:sp>
      <p:sp>
        <p:nvSpPr>
          <p:cNvPr id="144387" name="Rectangle 3">
            <a:extLst>
              <a:ext uri="{FF2B5EF4-FFF2-40B4-BE49-F238E27FC236}">
                <a16:creationId xmlns:a16="http://schemas.microsoft.com/office/drawing/2014/main" id="{0F338110-E777-4E0C-9127-4B7D0ACAEB62}"/>
              </a:ext>
            </a:extLst>
          </p:cNvPr>
          <p:cNvSpPr>
            <a:spLocks noGrp="1" noChangeArrowheads="1"/>
          </p:cNvSpPr>
          <p:nvPr>
            <p:ph idx="1"/>
          </p:nvPr>
        </p:nvSpPr>
        <p:spPr>
          <a:xfrm>
            <a:off x="1719263" y="800747"/>
            <a:ext cx="5809790" cy="3947602"/>
          </a:xfrm>
        </p:spPr>
        <p:txBody>
          <a:bodyPr/>
          <a:lstStyle/>
          <a:p>
            <a:r>
              <a:rPr lang="en-US" altLang="en-US" dirty="0"/>
              <a:t>A set of rectangles (solid line) and the bounding boxes (dashed line) of the nodes of an R-tree for the rectangles.</a:t>
            </a:r>
          </a:p>
          <a:p>
            <a:r>
              <a:rPr lang="en-US" altLang="en-US" dirty="0"/>
              <a:t>The R-tree is shown on the right.</a:t>
            </a:r>
            <a:endParaRPr lang="en-US" altLang="en-US" dirty="0">
              <a:latin typeface="Georgia" panose="02040502050405020303" pitchFamily="18" charset="0"/>
            </a:endParaRPr>
          </a:p>
          <a:p>
            <a:pPr>
              <a:lnSpc>
                <a:spcPct val="90000"/>
              </a:lnSpc>
              <a:buClr>
                <a:srgbClr val="CC3300"/>
              </a:buClr>
              <a:buFont typeface="Wingdings" panose="05000000000000000000" pitchFamily="2" charset="2"/>
              <a:buNone/>
            </a:pPr>
            <a:r>
              <a:rPr lang="en-US" altLang="en-US" dirty="0">
                <a:latin typeface="Georgia" panose="02040502050405020303" pitchFamily="18" charset="0"/>
              </a:rPr>
              <a:t>	</a:t>
            </a:r>
          </a:p>
        </p:txBody>
      </p:sp>
      <p:pic>
        <p:nvPicPr>
          <p:cNvPr id="144388" name="Picture 79">
            <a:extLst>
              <a:ext uri="{FF2B5EF4-FFF2-40B4-BE49-F238E27FC236}">
                <a16:creationId xmlns:a16="http://schemas.microsoft.com/office/drawing/2014/main" id="{A65AA742-AC24-4D62-BA4A-DCC43CC90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151" y="1671308"/>
            <a:ext cx="4494656" cy="237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13123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56284EF-D536-4EF0-BF9C-272C367C7D82}"/>
              </a:ext>
            </a:extLst>
          </p:cNvPr>
          <p:cNvSpPr>
            <a:spLocks noGrp="1" noChangeArrowheads="1"/>
          </p:cNvSpPr>
          <p:nvPr>
            <p:ph type="title"/>
          </p:nvPr>
        </p:nvSpPr>
        <p:spPr/>
        <p:txBody>
          <a:bodyPr/>
          <a:lstStyle/>
          <a:p>
            <a:pPr>
              <a:buFont typeface="Transport MT" pitchFamily="2" charset="2"/>
              <a:buNone/>
              <a:defRPr/>
            </a:pPr>
            <a:r>
              <a:rPr lang="en-US" altLang="en-US" dirty="0">
                <a:effectLst>
                  <a:outerShdw blurRad="38100" dist="38100" dir="2700000" algn="tl">
                    <a:srgbClr val="C0C0C0"/>
                  </a:outerShdw>
                </a:effectLst>
              </a:rPr>
              <a:t>Search in R-Trees</a:t>
            </a:r>
          </a:p>
        </p:txBody>
      </p:sp>
      <p:sp>
        <p:nvSpPr>
          <p:cNvPr id="146435" name="Rectangle 3">
            <a:extLst>
              <a:ext uri="{FF2B5EF4-FFF2-40B4-BE49-F238E27FC236}">
                <a16:creationId xmlns:a16="http://schemas.microsoft.com/office/drawing/2014/main" id="{B27CFB6C-B278-44C5-9E66-319128CC20D8}"/>
              </a:ext>
            </a:extLst>
          </p:cNvPr>
          <p:cNvSpPr>
            <a:spLocks noGrp="1" noChangeArrowheads="1"/>
          </p:cNvSpPr>
          <p:nvPr>
            <p:ph idx="1"/>
          </p:nvPr>
        </p:nvSpPr>
        <p:spPr>
          <a:xfrm>
            <a:off x="1768875" y="821957"/>
            <a:ext cx="5772706" cy="1829332"/>
          </a:xfrm>
        </p:spPr>
        <p:txBody>
          <a:bodyPr/>
          <a:lstStyle/>
          <a:p>
            <a:r>
              <a:rPr lang="en-US" altLang="en-US" dirty="0"/>
              <a:t>To find data items intersecting a given query point/region, do the following, starting from the root node:</a:t>
            </a:r>
          </a:p>
          <a:p>
            <a:pPr lvl="1"/>
            <a:r>
              <a:rPr lang="en-US" altLang="en-US" dirty="0"/>
              <a:t>If the node is a leaf node, output the data items whose keys intersect the given query point/region.</a:t>
            </a:r>
          </a:p>
          <a:p>
            <a:pPr lvl="1"/>
            <a:r>
              <a:rPr lang="en-US" altLang="en-US" dirty="0"/>
              <a:t>Else, for each child of the current node whose bounding box intersects the query point/region, recursively search the child</a:t>
            </a:r>
          </a:p>
          <a:p>
            <a:r>
              <a:rPr lang="en-US" altLang="en-US" dirty="0"/>
              <a:t>Can be very inefficient in worst case since multiple paths may need to be searched, but works acceptably in practice.</a:t>
            </a:r>
          </a:p>
        </p:txBody>
      </p:sp>
      <p:pic>
        <p:nvPicPr>
          <p:cNvPr id="4" name="Picture 79">
            <a:extLst>
              <a:ext uri="{FF2B5EF4-FFF2-40B4-BE49-F238E27FC236}">
                <a16:creationId xmlns:a16="http://schemas.microsoft.com/office/drawing/2014/main" id="{E6DFA1BE-4532-4908-91A0-338119CBA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372" y="2731869"/>
            <a:ext cx="3658077" cy="19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7176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9DE2-8AB6-410D-90D1-AD915182E95C}"/>
              </a:ext>
            </a:extLst>
          </p:cNvPr>
          <p:cNvSpPr>
            <a:spLocks noGrp="1"/>
          </p:cNvSpPr>
          <p:nvPr>
            <p:ph type="title"/>
          </p:nvPr>
        </p:nvSpPr>
        <p:spPr/>
        <p:txBody>
          <a:bodyPr/>
          <a:lstStyle/>
          <a:p>
            <a:r>
              <a:rPr lang="en-IN" dirty="0"/>
              <a:t>Indexing Temporal Data</a:t>
            </a:r>
          </a:p>
        </p:txBody>
      </p:sp>
      <p:sp>
        <p:nvSpPr>
          <p:cNvPr id="3" name="Content Placeholder 2">
            <a:extLst>
              <a:ext uri="{FF2B5EF4-FFF2-40B4-BE49-F238E27FC236}">
                <a16:creationId xmlns:a16="http://schemas.microsoft.com/office/drawing/2014/main" id="{8C2DD5E2-E96C-4EE1-BA94-E85FFAC71C63}"/>
              </a:ext>
            </a:extLst>
          </p:cNvPr>
          <p:cNvSpPr>
            <a:spLocks noGrp="1"/>
          </p:cNvSpPr>
          <p:nvPr>
            <p:ph idx="1"/>
          </p:nvPr>
        </p:nvSpPr>
        <p:spPr>
          <a:xfrm>
            <a:off x="1768876" y="800747"/>
            <a:ext cx="5760177" cy="3947602"/>
          </a:xfrm>
        </p:spPr>
        <p:txBody>
          <a:bodyPr/>
          <a:lstStyle/>
          <a:p>
            <a:r>
              <a:rPr lang="en-IN" dirty="0"/>
              <a:t>Temporal data refers to data that has an associated time period (interval)</a:t>
            </a:r>
          </a:p>
          <a:p>
            <a:pPr lvl="1"/>
            <a:r>
              <a:rPr lang="en-IN" dirty="0"/>
              <a:t>Example: a temporal version of the </a:t>
            </a:r>
            <a:r>
              <a:rPr lang="en-IN" i="1" dirty="0"/>
              <a:t>course</a:t>
            </a:r>
            <a:r>
              <a:rPr lang="en-IN" dirty="0"/>
              <a:t> relation</a:t>
            </a:r>
          </a:p>
          <a:p>
            <a:pPr lvl="1"/>
            <a:endParaRPr lang="en-IN" dirty="0"/>
          </a:p>
          <a:p>
            <a:pPr lvl="1"/>
            <a:endParaRPr lang="en-IN" dirty="0"/>
          </a:p>
          <a:p>
            <a:pPr lvl="1"/>
            <a:endParaRPr lang="en-IN" dirty="0"/>
          </a:p>
          <a:p>
            <a:pPr marL="342900" lvl="1" indent="0">
              <a:buNone/>
            </a:pPr>
            <a:endParaRPr lang="en-IN" dirty="0"/>
          </a:p>
          <a:p>
            <a:r>
              <a:rPr lang="en-IN" dirty="0"/>
              <a:t>Time interval has a start and end time</a:t>
            </a:r>
          </a:p>
          <a:p>
            <a:pPr lvl="1"/>
            <a:r>
              <a:rPr lang="en-IN" dirty="0"/>
              <a:t>End time set to infinity (or large date such as 9999-12-31) if a tuple is currently valid and its validity end time is not currently known</a:t>
            </a:r>
          </a:p>
          <a:p>
            <a:r>
              <a:rPr lang="en-IN" dirty="0"/>
              <a:t>Query may ask for all tuples that are valid at a point in time or during a time interval</a:t>
            </a:r>
          </a:p>
          <a:p>
            <a:pPr lvl="1"/>
            <a:r>
              <a:rPr lang="en-IN" dirty="0"/>
              <a:t>Index on valid time period speeds up this task</a:t>
            </a:r>
          </a:p>
        </p:txBody>
      </p:sp>
      <p:pic>
        <p:nvPicPr>
          <p:cNvPr id="4" name="Picture 3"/>
          <p:cNvPicPr>
            <a:picLocks noChangeAspect="1"/>
          </p:cNvPicPr>
          <p:nvPr/>
        </p:nvPicPr>
        <p:blipFill>
          <a:blip r:embed="rId2"/>
          <a:stretch>
            <a:fillRect/>
          </a:stretch>
        </p:blipFill>
        <p:spPr>
          <a:xfrm>
            <a:off x="2214559" y="1350155"/>
            <a:ext cx="5170420" cy="1039415"/>
          </a:xfrm>
          <a:prstGeom prst="rect">
            <a:avLst/>
          </a:prstGeom>
        </p:spPr>
      </p:pic>
    </p:spTree>
    <p:extLst>
      <p:ext uri="{BB962C8B-B14F-4D97-AF65-F5344CB8AC3E}">
        <p14:creationId xmlns:p14="http://schemas.microsoft.com/office/powerpoint/2010/main" val="12286671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9DE2-8AB6-410D-90D1-AD915182E95C}"/>
              </a:ext>
            </a:extLst>
          </p:cNvPr>
          <p:cNvSpPr>
            <a:spLocks noGrp="1"/>
          </p:cNvSpPr>
          <p:nvPr>
            <p:ph type="title"/>
          </p:nvPr>
        </p:nvSpPr>
        <p:spPr/>
        <p:txBody>
          <a:bodyPr/>
          <a:lstStyle/>
          <a:p>
            <a:r>
              <a:rPr lang="en-IN" dirty="0"/>
              <a:t>Indexing Temporal Data (Cont.)</a:t>
            </a:r>
          </a:p>
        </p:txBody>
      </p:sp>
      <p:sp>
        <p:nvSpPr>
          <p:cNvPr id="3" name="Content Placeholder 2">
            <a:extLst>
              <a:ext uri="{FF2B5EF4-FFF2-40B4-BE49-F238E27FC236}">
                <a16:creationId xmlns:a16="http://schemas.microsoft.com/office/drawing/2014/main" id="{8C2DD5E2-E96C-4EE1-BA94-E85FFAC71C63}"/>
              </a:ext>
            </a:extLst>
          </p:cNvPr>
          <p:cNvSpPr>
            <a:spLocks noGrp="1"/>
          </p:cNvSpPr>
          <p:nvPr>
            <p:ph idx="1"/>
          </p:nvPr>
        </p:nvSpPr>
        <p:spPr>
          <a:xfrm>
            <a:off x="1775534" y="800747"/>
            <a:ext cx="5759389" cy="2826217"/>
          </a:xfrm>
        </p:spPr>
        <p:txBody>
          <a:bodyPr/>
          <a:lstStyle/>
          <a:p>
            <a:r>
              <a:rPr lang="en-IN" dirty="0"/>
              <a:t>To create a temporal index on attribute </a:t>
            </a:r>
            <a:r>
              <a:rPr lang="en-IN" i="1" dirty="0"/>
              <a:t>a</a:t>
            </a:r>
            <a:r>
              <a:rPr lang="en-IN" dirty="0"/>
              <a:t>:</a:t>
            </a:r>
          </a:p>
          <a:p>
            <a:pPr lvl="1"/>
            <a:r>
              <a:rPr lang="en-IN" dirty="0"/>
              <a:t>Use spatial index, such as R-tree, with attribute </a:t>
            </a:r>
            <a:r>
              <a:rPr lang="en-IN" i="1" dirty="0"/>
              <a:t>a</a:t>
            </a:r>
            <a:r>
              <a:rPr lang="en-IN" dirty="0"/>
              <a:t> as one dimension, and time as another dimension</a:t>
            </a:r>
          </a:p>
          <a:p>
            <a:pPr lvl="2"/>
            <a:r>
              <a:rPr lang="en-IN" dirty="0"/>
              <a:t>Valid time forms an interval in the time dimension</a:t>
            </a:r>
          </a:p>
          <a:p>
            <a:pPr lvl="1"/>
            <a:r>
              <a:rPr lang="en-IN" dirty="0"/>
              <a:t>Tuples that are currently valid cause problems, since value is infinite or very large</a:t>
            </a:r>
          </a:p>
          <a:p>
            <a:pPr lvl="2"/>
            <a:r>
              <a:rPr lang="en-IN" dirty="0"/>
              <a:t>Solution:  store all current tuples (with end time as infinity) in a separate index, indexed on (</a:t>
            </a:r>
            <a:r>
              <a:rPr lang="en-IN" i="1" dirty="0"/>
              <a:t>a, start-time</a:t>
            </a:r>
            <a:r>
              <a:rPr lang="en-IN" dirty="0"/>
              <a:t>)</a:t>
            </a:r>
          </a:p>
          <a:p>
            <a:pPr lvl="3"/>
            <a:r>
              <a:rPr lang="en-IN" dirty="0"/>
              <a:t>To find tuples valid at a point in time </a:t>
            </a:r>
            <a:r>
              <a:rPr lang="en-IN" i="1" dirty="0"/>
              <a:t>t </a:t>
            </a:r>
            <a:r>
              <a:rPr lang="en-IN" dirty="0"/>
              <a:t>in the current tuple index, search for tuples in the range (</a:t>
            </a:r>
            <a:r>
              <a:rPr lang="en-IN" i="1" dirty="0"/>
              <a:t>a, 0</a:t>
            </a:r>
            <a:r>
              <a:rPr lang="en-IN" dirty="0"/>
              <a:t>) to (</a:t>
            </a:r>
            <a:r>
              <a:rPr lang="en-IN" i="1" dirty="0" err="1"/>
              <a:t>a,t</a:t>
            </a:r>
            <a:r>
              <a:rPr lang="en-IN" dirty="0"/>
              <a:t>)</a:t>
            </a:r>
            <a:r>
              <a:rPr lang="en-IN" i="1" dirty="0"/>
              <a:t> </a:t>
            </a:r>
          </a:p>
          <a:p>
            <a:r>
              <a:rPr lang="en-IN" dirty="0"/>
              <a:t>Temporal index on primary key can help enforce temporal primary key constraint</a:t>
            </a:r>
          </a:p>
        </p:txBody>
      </p:sp>
      <p:pic>
        <p:nvPicPr>
          <p:cNvPr id="5" name="Graphic 4">
            <a:extLst>
              <a:ext uri="{FF2B5EF4-FFF2-40B4-BE49-F238E27FC236}">
                <a16:creationId xmlns:a16="http://schemas.microsoft.com/office/drawing/2014/main" id="{02DBFAE2-DBBD-4DE9-B51F-67137EAF7B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25156"/>
          <a:stretch/>
        </p:blipFill>
        <p:spPr>
          <a:xfrm>
            <a:off x="2175913" y="3626963"/>
            <a:ext cx="4958630" cy="1053000"/>
          </a:xfrm>
          <a:prstGeom prst="rect">
            <a:avLst/>
          </a:prstGeom>
        </p:spPr>
      </p:pic>
    </p:spTree>
    <p:extLst>
      <p:ext uri="{BB962C8B-B14F-4D97-AF65-F5344CB8AC3E}">
        <p14:creationId xmlns:p14="http://schemas.microsoft.com/office/powerpoint/2010/main" val="3446711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57613B2E-59B5-49A5-951F-9240C5A6653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Interfaces</a:t>
            </a:r>
          </a:p>
        </p:txBody>
      </p:sp>
      <p:sp>
        <p:nvSpPr>
          <p:cNvPr id="31747" name="Rectangle 7">
            <a:extLst>
              <a:ext uri="{FF2B5EF4-FFF2-40B4-BE49-F238E27FC236}">
                <a16:creationId xmlns:a16="http://schemas.microsoft.com/office/drawing/2014/main" id="{2876C4B9-BD67-49C7-9BC7-C57B573F566A}"/>
              </a:ext>
            </a:extLst>
          </p:cNvPr>
          <p:cNvSpPr>
            <a:spLocks noGrp="1" noChangeArrowheads="1"/>
          </p:cNvSpPr>
          <p:nvPr>
            <p:ph idx="1"/>
          </p:nvPr>
        </p:nvSpPr>
        <p:spPr>
          <a:xfrm>
            <a:off x="1719262" y="792760"/>
            <a:ext cx="5719031" cy="3664940"/>
          </a:xfrm>
        </p:spPr>
        <p:txBody>
          <a:bodyPr/>
          <a:lstStyle/>
          <a:p>
            <a:pPr>
              <a:spcAft>
                <a:spcPts val="0"/>
              </a:spcAft>
            </a:pPr>
            <a:r>
              <a:rPr lang="en-US" altLang="en-US" dirty="0"/>
              <a:t>Disk interface standards families</a:t>
            </a:r>
          </a:p>
          <a:p>
            <a:pPr lvl="1">
              <a:spcAft>
                <a:spcPts val="0"/>
              </a:spcAft>
            </a:pPr>
            <a:r>
              <a:rPr lang="en-US" altLang="en-US" dirty="0">
                <a:solidFill>
                  <a:srgbClr val="002060"/>
                </a:solidFill>
              </a:rPr>
              <a:t>SATA</a:t>
            </a:r>
            <a:r>
              <a:rPr lang="en-US" altLang="en-US" dirty="0"/>
              <a:t> (Serial ATA) </a:t>
            </a:r>
          </a:p>
          <a:p>
            <a:pPr lvl="2">
              <a:spcAft>
                <a:spcPts val="0"/>
              </a:spcAft>
            </a:pPr>
            <a:r>
              <a:rPr lang="en-US" altLang="en-US" dirty="0"/>
              <a:t>SATA 3 supports data transfer speeds of up to 6 gigabits/sec</a:t>
            </a:r>
          </a:p>
          <a:p>
            <a:pPr lvl="1">
              <a:spcAft>
                <a:spcPts val="0"/>
              </a:spcAft>
            </a:pPr>
            <a:r>
              <a:rPr lang="en-US" altLang="en-US" dirty="0">
                <a:solidFill>
                  <a:srgbClr val="002060"/>
                </a:solidFill>
              </a:rPr>
              <a:t>SAS </a:t>
            </a:r>
            <a:r>
              <a:rPr lang="en-US" altLang="en-US" dirty="0"/>
              <a:t>(Serial Attached SCSI)</a:t>
            </a:r>
          </a:p>
          <a:p>
            <a:pPr lvl="2">
              <a:spcAft>
                <a:spcPts val="0"/>
              </a:spcAft>
            </a:pPr>
            <a:r>
              <a:rPr lang="en-US" altLang="en-US" dirty="0"/>
              <a:t>SAS Version 3 supports 12 gigabits/sec</a:t>
            </a:r>
          </a:p>
          <a:p>
            <a:pPr lvl="1">
              <a:spcAft>
                <a:spcPts val="0"/>
              </a:spcAft>
            </a:pPr>
            <a:r>
              <a:rPr lang="en-US" altLang="en-US" dirty="0" err="1"/>
              <a:t>NVMe</a:t>
            </a:r>
            <a:r>
              <a:rPr lang="en-US" altLang="en-US" dirty="0"/>
              <a:t> (Non-Volatile Memory Express) interface</a:t>
            </a:r>
          </a:p>
          <a:p>
            <a:pPr lvl="2">
              <a:spcAft>
                <a:spcPts val="0"/>
              </a:spcAft>
            </a:pPr>
            <a:r>
              <a:rPr lang="en-US" altLang="en-US" dirty="0"/>
              <a:t>Works with PCIe connectors to support lower latency and higher transfer rates</a:t>
            </a:r>
          </a:p>
          <a:p>
            <a:pPr lvl="2">
              <a:spcAft>
                <a:spcPts val="0"/>
              </a:spcAft>
            </a:pPr>
            <a:r>
              <a:rPr lang="en-US" altLang="en-US" dirty="0"/>
              <a:t>Supports data transfer rates of up to 24 gigabits/sec</a:t>
            </a:r>
          </a:p>
          <a:p>
            <a:pPr>
              <a:spcAft>
                <a:spcPts val="0"/>
              </a:spcAft>
            </a:pPr>
            <a:r>
              <a:rPr lang="en-US" altLang="en-US" dirty="0"/>
              <a:t>Disks usually connected directly to computer system</a:t>
            </a:r>
          </a:p>
          <a:p>
            <a:pPr>
              <a:spcAft>
                <a:spcPts val="0"/>
              </a:spcAft>
            </a:pPr>
            <a:r>
              <a:rPr lang="en-US" altLang="en-US" dirty="0"/>
              <a:t>In </a:t>
            </a:r>
            <a:r>
              <a:rPr lang="en-US" altLang="en-US" b="1" dirty="0">
                <a:solidFill>
                  <a:srgbClr val="002060"/>
                </a:solidFill>
              </a:rPr>
              <a:t>Storage Area Networks (SAN)</a:t>
            </a:r>
            <a:r>
              <a:rPr lang="en-US" altLang="en-US" dirty="0"/>
              <a:t>, a large number of disks are connected by a high-speed network to a number of servers</a:t>
            </a:r>
          </a:p>
          <a:p>
            <a:pPr>
              <a:spcAft>
                <a:spcPts val="0"/>
              </a:spcAft>
            </a:pPr>
            <a:r>
              <a:rPr lang="en-US" altLang="en-US" dirty="0"/>
              <a:t>In </a:t>
            </a:r>
            <a:r>
              <a:rPr lang="en-US" altLang="en-US" b="1" dirty="0">
                <a:solidFill>
                  <a:srgbClr val="002060"/>
                </a:solidFill>
              </a:rPr>
              <a:t>Network Attached Storage (NAS) </a:t>
            </a:r>
            <a:r>
              <a:rPr lang="en-US" altLang="en-US" dirty="0"/>
              <a:t>networked storage provides a file system interface using networked file system protocol, instead of providing a disk system interface</a:t>
            </a:r>
          </a:p>
          <a:p>
            <a:pPr>
              <a:lnSpc>
                <a:spcPct val="80000"/>
              </a:lnSpc>
            </a:pPr>
            <a:endParaRPr lang="en-US" altLang="en-US" dirty="0"/>
          </a:p>
        </p:txBody>
      </p:sp>
    </p:spTree>
    <p:extLst>
      <p:ext uri="{BB962C8B-B14F-4D97-AF65-F5344CB8AC3E}">
        <p14:creationId xmlns:p14="http://schemas.microsoft.com/office/powerpoint/2010/main" val="3170965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3FDDECEE-4421-4D3A-935D-A39AA4A0593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Magnetic Hard Disk Mechanism</a:t>
            </a:r>
          </a:p>
        </p:txBody>
      </p:sp>
      <p:sp>
        <p:nvSpPr>
          <p:cNvPr id="25603" name="Text Box 7">
            <a:extLst>
              <a:ext uri="{FF2B5EF4-FFF2-40B4-BE49-F238E27FC236}">
                <a16:creationId xmlns:a16="http://schemas.microsoft.com/office/drawing/2014/main" id="{383A3D0D-A7FB-452B-9B5E-1F5395298DAE}"/>
              </a:ext>
            </a:extLst>
          </p:cNvPr>
          <p:cNvSpPr txBox="1">
            <a:spLocks noChangeArrowheads="1"/>
          </p:cNvSpPr>
          <p:nvPr/>
        </p:nvSpPr>
        <p:spPr bwMode="auto">
          <a:xfrm>
            <a:off x="1934122" y="4122588"/>
            <a:ext cx="345479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b="1" dirty="0">
                <a:solidFill>
                  <a:srgbClr val="000000"/>
                </a:solidFill>
              </a:rPr>
              <a:t>Schematic diagram of magnetic disk drive</a:t>
            </a:r>
          </a:p>
        </p:txBody>
      </p:sp>
      <p:pic>
        <p:nvPicPr>
          <p:cNvPr id="6" name="Graphic 5">
            <a:extLst>
              <a:ext uri="{FF2B5EF4-FFF2-40B4-BE49-F238E27FC236}">
                <a16:creationId xmlns:a16="http://schemas.microsoft.com/office/drawing/2014/main" id="{FF4FCCFE-B406-41E1-841A-D5A95EB15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3873" y="2132138"/>
            <a:ext cx="1828709" cy="1321074"/>
          </a:xfrm>
          <a:prstGeom prst="rect">
            <a:avLst/>
          </a:prstGeom>
        </p:spPr>
      </p:pic>
      <p:sp>
        <p:nvSpPr>
          <p:cNvPr id="7" name="Text Box 7">
            <a:extLst>
              <a:ext uri="{FF2B5EF4-FFF2-40B4-BE49-F238E27FC236}">
                <a16:creationId xmlns:a16="http://schemas.microsoft.com/office/drawing/2014/main" id="{038E444E-9F58-437F-AF88-2CF2AE191FBF}"/>
              </a:ext>
            </a:extLst>
          </p:cNvPr>
          <p:cNvSpPr txBox="1">
            <a:spLocks noChangeArrowheads="1"/>
          </p:cNvSpPr>
          <p:nvPr/>
        </p:nvSpPr>
        <p:spPr bwMode="auto">
          <a:xfrm>
            <a:off x="5590018" y="4112218"/>
            <a:ext cx="2416046"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b="1" dirty="0">
                <a:solidFill>
                  <a:srgbClr val="000000"/>
                </a:solidFill>
              </a:rPr>
              <a:t>Photo of magnetic disk drive</a:t>
            </a:r>
          </a:p>
        </p:txBody>
      </p:sp>
      <p:pic>
        <p:nvPicPr>
          <p:cNvPr id="8" name="Graphic 7">
            <a:extLst>
              <a:ext uri="{FF2B5EF4-FFF2-40B4-BE49-F238E27FC236}">
                <a16:creationId xmlns:a16="http://schemas.microsoft.com/office/drawing/2014/main" id="{2BAC2392-ACCA-4691-9D6C-021EBB44FC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1363" y="1078940"/>
            <a:ext cx="3737057" cy="2907767"/>
          </a:xfrm>
          <a:prstGeom prst="rect">
            <a:avLst/>
          </a:prstGeom>
        </p:spPr>
      </p:pic>
    </p:spTree>
    <p:extLst>
      <p:ext uri="{BB962C8B-B14F-4D97-AF65-F5344CB8AC3E}">
        <p14:creationId xmlns:p14="http://schemas.microsoft.com/office/powerpoint/2010/main" val="176078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9: Disks, I/O, Indexes</a:t>
            </a:r>
          </a:p>
        </p:txBody>
      </p:sp>
    </p:spTree>
    <p:extLst>
      <p:ext uri="{BB962C8B-B14F-4D97-AF65-F5344CB8AC3E}">
        <p14:creationId xmlns:p14="http://schemas.microsoft.com/office/powerpoint/2010/main" val="1230661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0899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34475175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1710745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3782833338"/>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extLst>
      <p:ext uri="{BB962C8B-B14F-4D97-AF65-F5344CB8AC3E}">
        <p14:creationId xmlns:p14="http://schemas.microsoft.com/office/powerpoint/2010/main" val="928039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CC3300"/>
              </a:buClr>
            </a:pPr>
            <a:endParaRPr lang="en-US" altLang="en-US" sz="1350">
              <a:solidFill>
                <a:srgbClr val="000000"/>
              </a:solidFill>
            </a:endParaRPr>
          </a:p>
        </p:txBody>
      </p:sp>
    </p:spTree>
    <p:extLst>
      <p:ext uri="{BB962C8B-B14F-4D97-AF65-F5344CB8AC3E}">
        <p14:creationId xmlns:p14="http://schemas.microsoft.com/office/powerpoint/2010/main" val="2946721277"/>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3650442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1937414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636376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Tree>
    <p:extLst>
      <p:ext uri="{BB962C8B-B14F-4D97-AF65-F5344CB8AC3E}">
        <p14:creationId xmlns:p14="http://schemas.microsoft.com/office/powerpoint/2010/main" val="51974332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C1A74D-06DD-3B49-A6B0-E23C96DF02AC}"/>
              </a:ext>
            </a:extLst>
          </p:cNvPr>
          <p:cNvSpPr>
            <a:spLocks noGrp="1"/>
          </p:cNvSpPr>
          <p:nvPr>
            <p:ph idx="1"/>
          </p:nvPr>
        </p:nvSpPr>
        <p:spPr/>
        <p:txBody>
          <a:bodyPr/>
          <a:lstStyle/>
          <a:p>
            <a:r>
              <a:rPr lang="en-US" sz="2400" dirty="0"/>
              <a:t>Reminder of DBMS implementation and Module II.</a:t>
            </a:r>
          </a:p>
          <a:p>
            <a:r>
              <a:rPr lang="en-US" sz="2400" dirty="0"/>
              <a:t>Disks and Data </a:t>
            </a:r>
            <a:r>
              <a:rPr lang="en-US" sz="2400" dirty="0" err="1"/>
              <a:t>Input/Output</a:t>
            </a:r>
            <a:endParaRPr lang="en-US" sz="2400" dirty="0"/>
          </a:p>
        </p:txBody>
      </p:sp>
      <p:sp>
        <p:nvSpPr>
          <p:cNvPr id="3" name="Rectangle 7">
            <a:extLst>
              <a:ext uri="{FF2B5EF4-FFF2-40B4-BE49-F238E27FC236}">
                <a16:creationId xmlns:a16="http://schemas.microsoft.com/office/drawing/2014/main" id="{302D0BFE-6337-074B-8040-5E265328A606}"/>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Contents</a:t>
            </a:r>
          </a:p>
        </p:txBody>
      </p:sp>
    </p:spTree>
    <p:extLst>
      <p:ext uri="{BB962C8B-B14F-4D97-AF65-F5344CB8AC3E}">
        <p14:creationId xmlns:p14="http://schemas.microsoft.com/office/powerpoint/2010/main" val="3782130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0D2D6EE-D850-450C-BE5A-78C682873E9D}"/>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 (Cont.)</a:t>
            </a:r>
          </a:p>
        </p:txBody>
      </p:sp>
      <p:sp>
        <p:nvSpPr>
          <p:cNvPr id="44035" name="Rectangle 3">
            <a:extLst>
              <a:ext uri="{FF2B5EF4-FFF2-40B4-BE49-F238E27FC236}">
                <a16:creationId xmlns:a16="http://schemas.microsoft.com/office/drawing/2014/main" id="{06D8C081-0169-485C-B5B4-6929C9576EB4}"/>
              </a:ext>
            </a:extLst>
          </p:cNvPr>
          <p:cNvSpPr>
            <a:spLocks noGrp="1" noChangeArrowheads="1"/>
          </p:cNvSpPr>
          <p:nvPr>
            <p:ph type="body" idx="1"/>
          </p:nvPr>
        </p:nvSpPr>
        <p:spPr>
          <a:xfrm>
            <a:off x="1719263" y="686991"/>
            <a:ext cx="5790982" cy="4018360"/>
          </a:xfrm>
        </p:spPr>
        <p:txBody>
          <a:bodyPr/>
          <a:lstStyle/>
          <a:p>
            <a:r>
              <a:rPr lang="en-US" altLang="en-US" dirty="0"/>
              <a:t>Erase happens in units of </a:t>
            </a:r>
            <a:r>
              <a:rPr lang="en-US" altLang="en-US" b="1" dirty="0">
                <a:solidFill>
                  <a:srgbClr val="002060"/>
                </a:solidFill>
              </a:rPr>
              <a:t>erase block </a:t>
            </a:r>
          </a:p>
          <a:p>
            <a:pPr lvl="1"/>
            <a:r>
              <a:rPr lang="en-US" altLang="en-US" dirty="0"/>
              <a:t>Takes 2 to 5 </a:t>
            </a:r>
            <a:r>
              <a:rPr lang="en-US" altLang="en-US" dirty="0" err="1"/>
              <a:t>millisecs</a:t>
            </a:r>
            <a:endParaRPr lang="en-US" altLang="en-US" dirty="0"/>
          </a:p>
          <a:p>
            <a:pPr lvl="1"/>
            <a:r>
              <a:rPr lang="en-US" altLang="en-US" dirty="0"/>
              <a:t>Erase block typically 256 KB to 1 MB (128 to 256 pages)</a:t>
            </a:r>
          </a:p>
          <a:p>
            <a:r>
              <a:rPr lang="en-US" altLang="en-US" b="1" dirty="0">
                <a:solidFill>
                  <a:srgbClr val="002060"/>
                </a:solidFill>
              </a:rPr>
              <a:t>Remapping</a:t>
            </a:r>
            <a:r>
              <a:rPr lang="en-US" altLang="en-US" dirty="0"/>
              <a:t> of logical page addresses to physical page addresses avoids waiting for erase</a:t>
            </a:r>
          </a:p>
          <a:p>
            <a:r>
              <a:rPr lang="en-US" altLang="en-US" b="1" dirty="0">
                <a:solidFill>
                  <a:srgbClr val="002060"/>
                </a:solidFill>
              </a:rPr>
              <a:t>Flash translation table</a:t>
            </a:r>
            <a:r>
              <a:rPr lang="en-US" altLang="en-US" dirty="0">
                <a:solidFill>
                  <a:srgbClr val="002060"/>
                </a:solidFill>
              </a:rPr>
              <a:t> </a:t>
            </a:r>
            <a:r>
              <a:rPr lang="en-US" altLang="en-US" dirty="0"/>
              <a:t>tracks mapping</a:t>
            </a:r>
          </a:p>
          <a:p>
            <a:pPr lvl="1"/>
            <a:r>
              <a:rPr lang="en-US" altLang="en-US" dirty="0"/>
              <a:t>also stored in a label field of flash page</a:t>
            </a:r>
          </a:p>
          <a:p>
            <a:pPr lvl="1"/>
            <a:r>
              <a:rPr lang="en-US" altLang="en-US" dirty="0"/>
              <a:t>remapping carried out by </a:t>
            </a:r>
            <a:r>
              <a:rPr lang="en-US" altLang="en-US" b="1" dirty="0">
                <a:solidFill>
                  <a:srgbClr val="002060"/>
                </a:solidFill>
              </a:rPr>
              <a:t>flash translation layer</a:t>
            </a: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marL="342900" lvl="1" indent="0">
              <a:buNone/>
            </a:pPr>
            <a:endParaRPr lang="en-US" altLang="en-US" b="1" dirty="0">
              <a:solidFill>
                <a:srgbClr val="002060"/>
              </a:solidFill>
            </a:endParaRPr>
          </a:p>
          <a:p>
            <a:r>
              <a:rPr lang="en-US" altLang="en-US" dirty="0"/>
              <a:t>After 100,000 to 1,000,000 erases, erase block becomes unreliable and cannot be used</a:t>
            </a:r>
          </a:p>
          <a:p>
            <a:pPr lvl="1"/>
            <a:r>
              <a:rPr lang="en-US" altLang="en-US" b="1" dirty="0">
                <a:solidFill>
                  <a:srgbClr val="002060"/>
                </a:solidFill>
              </a:rPr>
              <a:t>wear leveling</a:t>
            </a:r>
          </a:p>
        </p:txBody>
      </p:sp>
      <p:pic>
        <p:nvPicPr>
          <p:cNvPr id="3" name="Picture 2"/>
          <p:cNvPicPr>
            <a:picLocks noChangeAspect="1"/>
          </p:cNvPicPr>
          <p:nvPr/>
        </p:nvPicPr>
        <p:blipFill>
          <a:blip r:embed="rId3"/>
          <a:stretch>
            <a:fillRect/>
          </a:stretch>
        </p:blipFill>
        <p:spPr>
          <a:xfrm>
            <a:off x="2844397" y="2755018"/>
            <a:ext cx="3179375" cy="1207904"/>
          </a:xfrm>
          <a:prstGeom prst="rect">
            <a:avLst/>
          </a:prstGeom>
        </p:spPr>
      </p:pic>
    </p:spTree>
    <p:extLst>
      <p:ext uri="{BB962C8B-B14F-4D97-AF65-F5344CB8AC3E}">
        <p14:creationId xmlns:p14="http://schemas.microsoft.com/office/powerpoint/2010/main" val="155132701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3F49-405A-4257-8C30-F15F5C785763}"/>
              </a:ext>
            </a:extLst>
          </p:cNvPr>
          <p:cNvSpPr>
            <a:spLocks noGrp="1"/>
          </p:cNvSpPr>
          <p:nvPr>
            <p:ph type="title"/>
          </p:nvPr>
        </p:nvSpPr>
        <p:spPr/>
        <p:txBody>
          <a:bodyPr/>
          <a:lstStyle/>
          <a:p>
            <a:r>
              <a:rPr lang="en-IN" dirty="0"/>
              <a:t>SSD Performance Metrics</a:t>
            </a:r>
          </a:p>
        </p:txBody>
      </p:sp>
      <p:sp>
        <p:nvSpPr>
          <p:cNvPr id="3" name="Content Placeholder 2">
            <a:extLst>
              <a:ext uri="{FF2B5EF4-FFF2-40B4-BE49-F238E27FC236}">
                <a16:creationId xmlns:a16="http://schemas.microsoft.com/office/drawing/2014/main" id="{2A7BA41C-E6B8-4FCD-A5F7-BB848A2A0F1D}"/>
              </a:ext>
            </a:extLst>
          </p:cNvPr>
          <p:cNvSpPr>
            <a:spLocks noGrp="1"/>
          </p:cNvSpPr>
          <p:nvPr>
            <p:ph idx="1"/>
          </p:nvPr>
        </p:nvSpPr>
        <p:spPr>
          <a:xfrm>
            <a:off x="1719263" y="820342"/>
            <a:ext cx="5728064" cy="3619775"/>
          </a:xfrm>
        </p:spPr>
        <p:txBody>
          <a:bodyPr/>
          <a:lstStyle/>
          <a:p>
            <a:r>
              <a:rPr lang="en-IN" dirty="0"/>
              <a:t>Random reads/writes per second</a:t>
            </a:r>
          </a:p>
          <a:p>
            <a:pPr lvl="1"/>
            <a:r>
              <a:rPr lang="en-IN" dirty="0"/>
              <a:t>Typical 4 KB reads:  10,000 reads per second (10,000 IOPS)</a:t>
            </a:r>
          </a:p>
          <a:p>
            <a:pPr lvl="1"/>
            <a:r>
              <a:rPr lang="en-IN" dirty="0"/>
              <a:t>Typical  4KB writes: 40,000 IOPS</a:t>
            </a:r>
          </a:p>
          <a:p>
            <a:pPr lvl="1"/>
            <a:r>
              <a:rPr lang="en-IN" dirty="0"/>
              <a:t>SSDs support parallel reads</a:t>
            </a:r>
          </a:p>
          <a:p>
            <a:pPr lvl="2"/>
            <a:r>
              <a:rPr lang="en-IN" dirty="0"/>
              <a:t>Typical 4KB reads: </a:t>
            </a:r>
          </a:p>
          <a:p>
            <a:pPr lvl="3"/>
            <a:r>
              <a:rPr lang="en-IN" dirty="0"/>
              <a:t>100,000 IOPS with 32 requests in parallel (QD-32) on SATA</a:t>
            </a:r>
          </a:p>
          <a:p>
            <a:pPr lvl="3"/>
            <a:r>
              <a:rPr lang="en-IN" dirty="0"/>
              <a:t>350,000 IOPS with QD-32 on </a:t>
            </a:r>
            <a:r>
              <a:rPr lang="en-IN" dirty="0" err="1"/>
              <a:t>NVMe</a:t>
            </a:r>
            <a:r>
              <a:rPr lang="en-IN" dirty="0"/>
              <a:t> PCIe</a:t>
            </a:r>
          </a:p>
          <a:p>
            <a:pPr lvl="2"/>
            <a:r>
              <a:rPr lang="en-IN" dirty="0"/>
              <a:t>Typical 4KB writes:</a:t>
            </a:r>
          </a:p>
          <a:p>
            <a:pPr lvl="3"/>
            <a:r>
              <a:rPr lang="en-IN" dirty="0"/>
              <a:t>100,000 IOPS with QD-32, even higher on some models</a:t>
            </a:r>
          </a:p>
          <a:p>
            <a:r>
              <a:rPr lang="en-IN" dirty="0"/>
              <a:t> Data transfer rate for sequential reads/writes</a:t>
            </a:r>
          </a:p>
          <a:p>
            <a:pPr lvl="1"/>
            <a:r>
              <a:rPr lang="en-IN" dirty="0"/>
              <a:t>400 MB/sec for SATA3, 2 to 3 GB/sec using </a:t>
            </a:r>
            <a:r>
              <a:rPr lang="en-IN" dirty="0" err="1"/>
              <a:t>NVMe</a:t>
            </a:r>
            <a:r>
              <a:rPr lang="en-IN" dirty="0"/>
              <a:t> PCIe</a:t>
            </a:r>
          </a:p>
          <a:p>
            <a:r>
              <a:rPr lang="en-IN" b="1" dirty="0"/>
              <a:t>Hybrid disks</a:t>
            </a:r>
            <a:r>
              <a:rPr lang="en-IN" dirty="0"/>
              <a:t>: combine small amount of flash cache with larger magnetic disk</a:t>
            </a:r>
          </a:p>
        </p:txBody>
      </p:sp>
    </p:spTree>
    <p:extLst>
      <p:ext uri="{BB962C8B-B14F-4D97-AF65-F5344CB8AC3E}">
        <p14:creationId xmlns:p14="http://schemas.microsoft.com/office/powerpoint/2010/main" val="39457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B19D-9ABA-4BD3-844E-7CD1F0DF2FFF}"/>
              </a:ext>
            </a:extLst>
          </p:cNvPr>
          <p:cNvSpPr>
            <a:spLocks noGrp="1"/>
          </p:cNvSpPr>
          <p:nvPr>
            <p:ph type="title"/>
          </p:nvPr>
        </p:nvSpPr>
        <p:spPr/>
        <p:txBody>
          <a:bodyPr/>
          <a:lstStyle/>
          <a:p>
            <a:r>
              <a:rPr lang="en-IN" dirty="0"/>
              <a:t>Storage Class Memory</a:t>
            </a:r>
          </a:p>
        </p:txBody>
      </p:sp>
      <p:sp>
        <p:nvSpPr>
          <p:cNvPr id="3" name="Content Placeholder 2">
            <a:extLst>
              <a:ext uri="{FF2B5EF4-FFF2-40B4-BE49-F238E27FC236}">
                <a16:creationId xmlns:a16="http://schemas.microsoft.com/office/drawing/2014/main" id="{D1802700-F9A5-42A6-A266-4C077076FE44}"/>
              </a:ext>
            </a:extLst>
          </p:cNvPr>
          <p:cNvSpPr>
            <a:spLocks noGrp="1"/>
          </p:cNvSpPr>
          <p:nvPr>
            <p:ph idx="1"/>
          </p:nvPr>
        </p:nvSpPr>
        <p:spPr>
          <a:xfrm>
            <a:off x="1719263" y="843175"/>
            <a:ext cx="5816149" cy="2585825"/>
          </a:xfrm>
        </p:spPr>
        <p:txBody>
          <a:bodyPr/>
          <a:lstStyle/>
          <a:p>
            <a:pPr>
              <a:spcAft>
                <a:spcPts val="0"/>
              </a:spcAft>
            </a:pPr>
            <a:r>
              <a:rPr lang="en-IN" dirty="0"/>
              <a:t>3D-XPoint memory technology pioneered by Intel</a:t>
            </a:r>
          </a:p>
          <a:p>
            <a:pPr>
              <a:spcAft>
                <a:spcPts val="0"/>
              </a:spcAft>
            </a:pPr>
            <a:r>
              <a:rPr lang="en-IN" dirty="0"/>
              <a:t>Available as Intel </a:t>
            </a:r>
            <a:r>
              <a:rPr lang="en-IN" dirty="0" err="1"/>
              <a:t>Optane</a:t>
            </a:r>
            <a:endParaRPr lang="en-IN" dirty="0"/>
          </a:p>
          <a:p>
            <a:pPr lvl="1">
              <a:spcAft>
                <a:spcPts val="0"/>
              </a:spcAft>
            </a:pPr>
            <a:r>
              <a:rPr lang="en-IN" dirty="0"/>
              <a:t>SSD interface shipped from 2017</a:t>
            </a:r>
          </a:p>
          <a:p>
            <a:pPr lvl="2">
              <a:spcAft>
                <a:spcPts val="0"/>
              </a:spcAft>
            </a:pPr>
            <a:r>
              <a:rPr lang="en-IN" dirty="0"/>
              <a:t>Allows lower latency than flash SSDs</a:t>
            </a:r>
          </a:p>
          <a:p>
            <a:pPr lvl="1">
              <a:spcAft>
                <a:spcPts val="0"/>
              </a:spcAft>
            </a:pPr>
            <a:r>
              <a:rPr lang="en-IN" dirty="0"/>
              <a:t>Non-volatile memory interface announced in 2018</a:t>
            </a:r>
          </a:p>
          <a:p>
            <a:pPr lvl="2">
              <a:spcAft>
                <a:spcPts val="0"/>
              </a:spcAft>
            </a:pPr>
            <a:r>
              <a:rPr lang="en-IN" dirty="0"/>
              <a:t>Supports direct access to words, at speeds comparable to main-memory speeds</a:t>
            </a:r>
          </a:p>
        </p:txBody>
      </p:sp>
    </p:spTree>
    <p:extLst>
      <p:ext uri="{BB962C8B-B14F-4D97-AF65-F5344CB8AC3E}">
        <p14:creationId xmlns:p14="http://schemas.microsoft.com/office/powerpoint/2010/main" val="2697297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330975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3893895337"/>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3519110987"/>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4164935499"/>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199847898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22772572"/>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2EC9E7E1-47A2-4E4B-B460-9EE231864E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a:t>
            </a:r>
          </a:p>
        </p:txBody>
      </p:sp>
      <p:sp>
        <p:nvSpPr>
          <p:cNvPr id="46083" name="Rectangle 3">
            <a:extLst>
              <a:ext uri="{FF2B5EF4-FFF2-40B4-BE49-F238E27FC236}">
                <a16:creationId xmlns:a16="http://schemas.microsoft.com/office/drawing/2014/main" id="{A0E4945A-A60A-40AF-B199-E71D7808EB49}"/>
              </a:ext>
            </a:extLst>
          </p:cNvPr>
          <p:cNvSpPr>
            <a:spLocks noGrp="1" noChangeArrowheads="1"/>
          </p:cNvSpPr>
          <p:nvPr>
            <p:ph type="body" idx="1"/>
          </p:nvPr>
        </p:nvSpPr>
        <p:spPr>
          <a:xfrm>
            <a:off x="1719263" y="854468"/>
            <a:ext cx="5709188" cy="3462556"/>
          </a:xfrm>
        </p:spPr>
        <p:txBody>
          <a:bodyPr/>
          <a:lstStyle/>
          <a:p>
            <a:pPr>
              <a:spcAft>
                <a:spcPts val="0"/>
              </a:spcAft>
            </a:pPr>
            <a:r>
              <a:rPr lang="en-US" altLang="en-US" b="1" dirty="0">
                <a:solidFill>
                  <a:srgbClr val="002060"/>
                </a:solidFill>
              </a:rPr>
              <a:t>RAID: Redundant Arrays of Independent Disks </a:t>
            </a:r>
            <a:endParaRPr lang="en-US" altLang="en-US" dirty="0">
              <a:solidFill>
                <a:srgbClr val="002060"/>
              </a:solidFill>
            </a:endParaRPr>
          </a:p>
          <a:p>
            <a:pPr lvl="1">
              <a:spcAft>
                <a:spcPts val="0"/>
              </a:spcAft>
            </a:pPr>
            <a:r>
              <a:rPr lang="en-US" altLang="en-US" dirty="0"/>
              <a:t>disk organization techniques that manage a large numbers of disks, providing a view of a single disk of </a:t>
            </a:r>
          </a:p>
          <a:p>
            <a:pPr lvl="2">
              <a:spcAft>
                <a:spcPts val="0"/>
              </a:spcAft>
            </a:pPr>
            <a:r>
              <a:rPr lang="en-US" altLang="en-US" b="1" dirty="0">
                <a:solidFill>
                  <a:srgbClr val="002060"/>
                </a:solidFill>
              </a:rPr>
              <a:t>high capacity </a:t>
            </a:r>
            <a:r>
              <a:rPr lang="en-US" altLang="en-US" dirty="0"/>
              <a:t>and </a:t>
            </a:r>
            <a:r>
              <a:rPr lang="en-US" altLang="en-US" b="1" dirty="0">
                <a:solidFill>
                  <a:srgbClr val="002060"/>
                </a:solidFill>
              </a:rPr>
              <a:t>high speed  </a:t>
            </a:r>
            <a:r>
              <a:rPr lang="en-US" altLang="en-US" dirty="0"/>
              <a:t>by using multiple disks in parallel,  </a:t>
            </a:r>
          </a:p>
          <a:p>
            <a:pPr lvl="2">
              <a:spcAft>
                <a:spcPts val="0"/>
              </a:spcAft>
            </a:pPr>
            <a:r>
              <a:rPr lang="en-US" altLang="en-US" b="1" dirty="0">
                <a:solidFill>
                  <a:srgbClr val="002060"/>
                </a:solidFill>
              </a:rPr>
              <a:t>high reliability </a:t>
            </a:r>
            <a:r>
              <a:rPr lang="en-US" altLang="en-US" dirty="0"/>
              <a:t>by storing data redundantly, so that data can be recovered even if  a disk fails </a:t>
            </a:r>
          </a:p>
          <a:p>
            <a:pPr>
              <a:spcAft>
                <a:spcPts val="0"/>
              </a:spcAft>
            </a:pPr>
            <a:r>
              <a:rPr lang="en-US" altLang="en-US" dirty="0"/>
              <a:t>The chance that some disk out of a set of </a:t>
            </a:r>
            <a:r>
              <a:rPr lang="en-US" altLang="en-US" i="1" dirty="0"/>
              <a:t>N</a:t>
            </a:r>
            <a:r>
              <a:rPr lang="en-US" altLang="en-US" dirty="0"/>
              <a:t> disks will fail is much higher than the chance that a specific single disk will fail.</a:t>
            </a:r>
          </a:p>
          <a:p>
            <a:pPr lvl="1">
              <a:spcAft>
                <a:spcPts val="0"/>
              </a:spcAft>
            </a:pPr>
            <a:r>
              <a:rPr lang="en-US" altLang="en-US" dirty="0"/>
              <a:t>E.g., a system with 100 disks, each with MTTF of 100,000 hours (approx.  11 years), will have a system MTTF of 1000 hours (approx. 41 days)</a:t>
            </a:r>
          </a:p>
          <a:p>
            <a:pPr lvl="1">
              <a:spcAft>
                <a:spcPts val="0"/>
              </a:spcAft>
            </a:pPr>
            <a:r>
              <a:rPr lang="en-US" altLang="en-US" dirty="0"/>
              <a:t>Techniques for using redundancy to avoid data loss are critical with large numbers of disks</a:t>
            </a:r>
          </a:p>
        </p:txBody>
      </p:sp>
    </p:spTree>
    <p:extLst>
      <p:ext uri="{BB962C8B-B14F-4D97-AF65-F5344CB8AC3E}">
        <p14:creationId xmlns:p14="http://schemas.microsoft.com/office/powerpoint/2010/main" val="361932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1600" i="1" dirty="0">
                <a:solidFill>
                  <a:schemeClr val="bg1"/>
                </a:solidFill>
              </a:rPr>
              <a:t>Overview and Reminder</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4</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9: Disks, I/O, Indexes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871A7640-4AB8-43B4-B165-4FA38C56FC81}"/>
              </a:ext>
            </a:extLst>
          </p:cNvPr>
          <p:cNvSpPr>
            <a:spLocks noGrp="1" noChangeArrowheads="1"/>
          </p:cNvSpPr>
          <p:nvPr>
            <p:ph type="title"/>
          </p:nvPr>
        </p:nvSpPr>
        <p:spPr>
          <a:xfrm>
            <a:off x="1556148" y="229791"/>
            <a:ext cx="6444853" cy="342900"/>
          </a:xfrm>
        </p:spPr>
        <p:txBody>
          <a:bodyPr/>
          <a:lstStyle/>
          <a:p>
            <a:pPr>
              <a:defRPr/>
            </a:pPr>
            <a:r>
              <a:rPr lang="en-US" altLang="en-US">
                <a:effectLst>
                  <a:outerShdw blurRad="38100" dist="38100" dir="2700000" algn="tl">
                    <a:srgbClr val="C0C0C0"/>
                  </a:outerShdw>
                </a:effectLst>
              </a:rPr>
              <a:t>Improvement of Reliability via Redundancy</a:t>
            </a:r>
          </a:p>
        </p:txBody>
      </p:sp>
      <p:sp>
        <p:nvSpPr>
          <p:cNvPr id="48131" name="Rectangle 3">
            <a:extLst>
              <a:ext uri="{FF2B5EF4-FFF2-40B4-BE49-F238E27FC236}">
                <a16:creationId xmlns:a16="http://schemas.microsoft.com/office/drawing/2014/main" id="{D361A4A9-FACE-4EBB-BECD-62A92425C9A9}"/>
              </a:ext>
            </a:extLst>
          </p:cNvPr>
          <p:cNvSpPr>
            <a:spLocks noGrp="1" noChangeArrowheads="1"/>
          </p:cNvSpPr>
          <p:nvPr>
            <p:ph type="body" idx="1"/>
          </p:nvPr>
        </p:nvSpPr>
        <p:spPr>
          <a:xfrm>
            <a:off x="1734424" y="710968"/>
            <a:ext cx="5756945" cy="4019294"/>
          </a:xfrm>
        </p:spPr>
        <p:txBody>
          <a:bodyPr/>
          <a:lstStyle/>
          <a:p>
            <a:pPr>
              <a:spcAft>
                <a:spcPts val="0"/>
              </a:spcAft>
            </a:pPr>
            <a:r>
              <a:rPr lang="en-US" altLang="en-US" b="1" dirty="0">
                <a:solidFill>
                  <a:srgbClr val="002060"/>
                </a:solidFill>
              </a:rPr>
              <a:t>Redundancy</a:t>
            </a:r>
            <a:r>
              <a:rPr lang="en-US" altLang="en-US" dirty="0"/>
              <a:t> – store extra information that can be used to rebuild information lost in a disk failure</a:t>
            </a:r>
          </a:p>
          <a:p>
            <a:pPr>
              <a:spcAft>
                <a:spcPts val="0"/>
              </a:spcAft>
            </a:pPr>
            <a:r>
              <a:rPr lang="en-US" altLang="en-US" dirty="0"/>
              <a:t>E.g., </a:t>
            </a:r>
            <a:r>
              <a:rPr lang="en-US" altLang="en-US" b="1" dirty="0">
                <a:solidFill>
                  <a:srgbClr val="002060"/>
                </a:solidFill>
              </a:rPr>
              <a:t>Mirroring</a:t>
            </a:r>
            <a:r>
              <a:rPr lang="en-US" altLang="en-US" b="1" dirty="0"/>
              <a:t> </a:t>
            </a:r>
            <a:r>
              <a:rPr lang="en-US" altLang="en-US" dirty="0"/>
              <a:t>(or</a:t>
            </a:r>
            <a:r>
              <a:rPr lang="en-US" altLang="en-US" b="1" dirty="0"/>
              <a:t> shadowing</a:t>
            </a:r>
            <a:r>
              <a:rPr lang="en-US" altLang="en-US" dirty="0"/>
              <a:t>)</a:t>
            </a:r>
          </a:p>
          <a:p>
            <a:pPr lvl="1">
              <a:spcAft>
                <a:spcPts val="0"/>
              </a:spcAft>
            </a:pPr>
            <a:r>
              <a:rPr lang="en-US" altLang="en-US" dirty="0"/>
              <a:t>Duplicate every disk.  Logical disk consists of two physical disks.</a:t>
            </a:r>
          </a:p>
          <a:p>
            <a:pPr lvl="1">
              <a:spcAft>
                <a:spcPts val="0"/>
              </a:spcAft>
            </a:pPr>
            <a:r>
              <a:rPr lang="en-US" altLang="en-US" dirty="0"/>
              <a:t>Every write is carried out on both disks</a:t>
            </a:r>
          </a:p>
          <a:p>
            <a:pPr lvl="2">
              <a:spcAft>
                <a:spcPts val="0"/>
              </a:spcAft>
            </a:pPr>
            <a:r>
              <a:rPr lang="en-US" altLang="en-US" dirty="0"/>
              <a:t>Reads can take place from either disk</a:t>
            </a:r>
          </a:p>
          <a:p>
            <a:pPr lvl="1">
              <a:spcAft>
                <a:spcPts val="0"/>
              </a:spcAft>
            </a:pPr>
            <a:r>
              <a:rPr lang="en-US" altLang="en-US" dirty="0"/>
              <a:t>If one disk in a pair fails, data still available in the other</a:t>
            </a:r>
          </a:p>
          <a:p>
            <a:pPr lvl="2">
              <a:spcAft>
                <a:spcPts val="0"/>
              </a:spcAft>
            </a:pPr>
            <a:r>
              <a:rPr lang="en-US" altLang="en-US" dirty="0"/>
              <a:t>Data loss would occur only if a disk fails, and its mirror disk also fails before the system is repaired</a:t>
            </a:r>
          </a:p>
          <a:p>
            <a:pPr lvl="3">
              <a:spcAft>
                <a:spcPts val="0"/>
              </a:spcAft>
            </a:pPr>
            <a:r>
              <a:rPr lang="en-US" altLang="en-US" dirty="0"/>
              <a:t>Probability of combined event is very small </a:t>
            </a:r>
          </a:p>
          <a:p>
            <a:pPr lvl="4">
              <a:spcAft>
                <a:spcPts val="0"/>
              </a:spcAft>
            </a:pPr>
            <a:r>
              <a:rPr lang="en-US" altLang="en-US" dirty="0"/>
              <a:t>Except for dependent failure modes such as fire or building collapse or electrical power surges</a:t>
            </a:r>
          </a:p>
          <a:p>
            <a:pPr>
              <a:spcAft>
                <a:spcPts val="0"/>
              </a:spcAft>
            </a:pPr>
            <a:r>
              <a:rPr lang="en-US" altLang="en-US" b="1" dirty="0">
                <a:solidFill>
                  <a:srgbClr val="002060"/>
                </a:solidFill>
              </a:rPr>
              <a:t>Mean time to data loss</a:t>
            </a:r>
            <a:r>
              <a:rPr lang="en-US" altLang="en-US" dirty="0">
                <a:solidFill>
                  <a:srgbClr val="002060"/>
                </a:solidFill>
              </a:rPr>
              <a:t> </a:t>
            </a:r>
            <a:r>
              <a:rPr lang="en-US" altLang="en-US" dirty="0"/>
              <a:t>depends on mean time to failure, </a:t>
            </a:r>
            <a:br>
              <a:rPr lang="en-US" altLang="en-US" dirty="0"/>
            </a:br>
            <a:r>
              <a:rPr lang="en-US" altLang="en-US" dirty="0"/>
              <a:t>and </a:t>
            </a:r>
            <a:r>
              <a:rPr lang="en-US" altLang="en-US" b="1" dirty="0">
                <a:solidFill>
                  <a:srgbClr val="002060"/>
                </a:solidFill>
              </a:rPr>
              <a:t>mean time to repair</a:t>
            </a:r>
          </a:p>
          <a:p>
            <a:pPr lvl="1">
              <a:spcAft>
                <a:spcPts val="0"/>
              </a:spcAft>
            </a:pPr>
            <a:r>
              <a:rPr lang="en-US" altLang="en-US" dirty="0"/>
              <a:t>E.g., MTTF of 100,000 hours, mean time to repair of 10 hours gives mean time to data loss of 500*10</a:t>
            </a:r>
            <a:r>
              <a:rPr lang="en-US" altLang="en-US" baseline="30000" dirty="0"/>
              <a:t>6</a:t>
            </a:r>
            <a:r>
              <a:rPr lang="en-US" altLang="en-US" dirty="0"/>
              <a:t> hours (or 57,000 years) for a mirrored pair of disks (ignoring dependent failure modes)</a:t>
            </a:r>
          </a:p>
          <a:p>
            <a:pPr lvl="4"/>
            <a:endParaRPr lang="en-US" altLang="en-US" dirty="0"/>
          </a:p>
        </p:txBody>
      </p:sp>
    </p:spTree>
    <p:extLst>
      <p:ext uri="{BB962C8B-B14F-4D97-AF65-F5344CB8AC3E}">
        <p14:creationId xmlns:p14="http://schemas.microsoft.com/office/powerpoint/2010/main" val="1113786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07094493-EF72-410D-8543-93233D17B96C}"/>
              </a:ext>
            </a:extLst>
          </p:cNvPr>
          <p:cNvSpPr>
            <a:spLocks noGrp="1" noChangeArrowheads="1"/>
          </p:cNvSpPr>
          <p:nvPr>
            <p:ph type="title"/>
          </p:nvPr>
        </p:nvSpPr>
        <p:spPr>
          <a:xfrm>
            <a:off x="1437085" y="195263"/>
            <a:ext cx="6692503" cy="342900"/>
          </a:xfrm>
        </p:spPr>
        <p:txBody>
          <a:bodyPr/>
          <a:lstStyle/>
          <a:p>
            <a:pPr>
              <a:defRPr/>
            </a:pPr>
            <a:r>
              <a:rPr lang="en-US" altLang="en-US">
                <a:effectLst>
                  <a:outerShdw blurRad="38100" dist="38100" dir="2700000" algn="tl">
                    <a:srgbClr val="C0C0C0"/>
                  </a:outerShdw>
                </a:effectLst>
              </a:rPr>
              <a:t>Improvement in Performance via Parallelism</a:t>
            </a:r>
          </a:p>
        </p:txBody>
      </p:sp>
      <p:sp>
        <p:nvSpPr>
          <p:cNvPr id="50179" name="Rectangle 3">
            <a:extLst>
              <a:ext uri="{FF2B5EF4-FFF2-40B4-BE49-F238E27FC236}">
                <a16:creationId xmlns:a16="http://schemas.microsoft.com/office/drawing/2014/main" id="{2E2EB768-D89F-44A6-8392-915B56D8EE94}"/>
              </a:ext>
            </a:extLst>
          </p:cNvPr>
          <p:cNvSpPr>
            <a:spLocks noGrp="1" noChangeArrowheads="1"/>
          </p:cNvSpPr>
          <p:nvPr>
            <p:ph type="body" idx="1"/>
          </p:nvPr>
        </p:nvSpPr>
        <p:spPr>
          <a:xfrm>
            <a:off x="1740716" y="893428"/>
            <a:ext cx="5725487" cy="3853907"/>
          </a:xfrm>
        </p:spPr>
        <p:txBody>
          <a:bodyPr/>
          <a:lstStyle/>
          <a:p>
            <a:pPr>
              <a:spcAft>
                <a:spcPts val="0"/>
              </a:spcAft>
            </a:pPr>
            <a:r>
              <a:rPr lang="en-US" altLang="en-US" dirty="0"/>
              <a:t>Two main goals of parallelism in a disk system: </a:t>
            </a:r>
          </a:p>
          <a:p>
            <a:pPr lvl="1">
              <a:spcAft>
                <a:spcPts val="0"/>
              </a:spcAft>
              <a:buNone/>
            </a:pPr>
            <a:r>
              <a:rPr lang="en-US" altLang="en-US" dirty="0"/>
              <a:t>1.	Load balance multiple small accesses to increase throughput</a:t>
            </a:r>
          </a:p>
          <a:p>
            <a:pPr lvl="1">
              <a:spcAft>
                <a:spcPts val="0"/>
              </a:spcAft>
              <a:buNone/>
            </a:pPr>
            <a:r>
              <a:rPr lang="en-US" altLang="en-US" dirty="0"/>
              <a:t>2.	Parallelize large accesses to reduce response time.</a:t>
            </a:r>
          </a:p>
          <a:p>
            <a:pPr>
              <a:spcAft>
                <a:spcPts val="0"/>
              </a:spcAft>
            </a:pPr>
            <a:r>
              <a:rPr lang="en-US" altLang="en-US" dirty="0"/>
              <a:t>Improve transfer rate by striping data across multiple disks.</a:t>
            </a:r>
          </a:p>
          <a:p>
            <a:pPr>
              <a:spcAft>
                <a:spcPts val="0"/>
              </a:spcAft>
            </a:pPr>
            <a:r>
              <a:rPr lang="en-US" altLang="en-US" b="1" dirty="0">
                <a:solidFill>
                  <a:srgbClr val="002060"/>
                </a:solidFill>
              </a:rPr>
              <a:t>Bit-level striping</a:t>
            </a:r>
            <a:r>
              <a:rPr lang="en-US" altLang="en-US" dirty="0">
                <a:solidFill>
                  <a:srgbClr val="002060"/>
                </a:solidFill>
              </a:rPr>
              <a:t> </a:t>
            </a:r>
            <a:r>
              <a:rPr lang="en-US" altLang="en-US" dirty="0"/>
              <a:t>– split the bits of each byte across multiple disks</a:t>
            </a:r>
          </a:p>
          <a:p>
            <a:pPr lvl="1">
              <a:spcAft>
                <a:spcPts val="0"/>
              </a:spcAft>
            </a:pPr>
            <a:r>
              <a:rPr lang="en-US" altLang="en-US" dirty="0"/>
              <a:t>In an array of eight disks, write bit </a:t>
            </a:r>
            <a:r>
              <a:rPr lang="en-US" altLang="en-US" i="1" dirty="0" err="1"/>
              <a:t>i</a:t>
            </a:r>
            <a:r>
              <a:rPr lang="en-US" altLang="en-US" dirty="0"/>
              <a:t> of each byte to disk </a:t>
            </a:r>
            <a:r>
              <a:rPr lang="en-US" altLang="en-US" i="1" dirty="0" err="1"/>
              <a:t>i</a:t>
            </a:r>
            <a:r>
              <a:rPr lang="en-US" altLang="en-US" i="1" dirty="0"/>
              <a:t>.</a:t>
            </a:r>
            <a:endParaRPr lang="en-US" altLang="en-US" dirty="0"/>
          </a:p>
          <a:p>
            <a:pPr lvl="1">
              <a:spcAft>
                <a:spcPts val="0"/>
              </a:spcAft>
            </a:pPr>
            <a:r>
              <a:rPr lang="en-US" altLang="en-US" dirty="0"/>
              <a:t>Each access can read data at eight times the rate of a single disk.</a:t>
            </a:r>
          </a:p>
          <a:p>
            <a:pPr lvl="1">
              <a:spcAft>
                <a:spcPts val="0"/>
              </a:spcAft>
            </a:pPr>
            <a:r>
              <a:rPr lang="en-US" altLang="en-US" dirty="0"/>
              <a:t>But seek/access time worse than for a single disk</a:t>
            </a:r>
          </a:p>
          <a:p>
            <a:pPr lvl="2">
              <a:spcAft>
                <a:spcPts val="0"/>
              </a:spcAft>
            </a:pPr>
            <a:r>
              <a:rPr lang="en-US" altLang="en-US" dirty="0"/>
              <a:t>Bit level striping is not used much any more</a:t>
            </a:r>
          </a:p>
          <a:p>
            <a:pPr>
              <a:spcAft>
                <a:spcPts val="0"/>
              </a:spcAft>
            </a:pPr>
            <a:r>
              <a:rPr lang="en-US" altLang="en-US" b="1" dirty="0">
                <a:solidFill>
                  <a:srgbClr val="002060"/>
                </a:solidFill>
              </a:rPr>
              <a:t>Block-level striping </a:t>
            </a:r>
            <a:r>
              <a:rPr lang="en-US" altLang="en-US" dirty="0"/>
              <a:t>– with </a:t>
            </a:r>
            <a:r>
              <a:rPr lang="en-US" altLang="en-US" i="1" dirty="0"/>
              <a:t>n</a:t>
            </a:r>
            <a:r>
              <a:rPr lang="en-US" altLang="en-US" dirty="0"/>
              <a:t> disks, block </a:t>
            </a:r>
            <a:r>
              <a:rPr lang="en-US" altLang="en-US" i="1" dirty="0" err="1"/>
              <a:t>i</a:t>
            </a:r>
            <a:r>
              <a:rPr lang="en-US" altLang="en-US" dirty="0"/>
              <a:t> of a file goes to disk (</a:t>
            </a:r>
            <a:r>
              <a:rPr lang="en-US" altLang="en-US" i="1" dirty="0" err="1"/>
              <a:t>i</a:t>
            </a:r>
            <a:r>
              <a:rPr lang="en-US" altLang="en-US" dirty="0"/>
              <a:t> mod </a:t>
            </a:r>
            <a:r>
              <a:rPr lang="en-US" altLang="en-US" i="1" dirty="0"/>
              <a:t>n</a:t>
            </a:r>
            <a:r>
              <a:rPr lang="en-US" altLang="en-US" dirty="0"/>
              <a:t>) + 1</a:t>
            </a:r>
          </a:p>
          <a:p>
            <a:pPr lvl="1">
              <a:spcAft>
                <a:spcPts val="0"/>
              </a:spcAft>
            </a:pPr>
            <a:r>
              <a:rPr lang="en-US" altLang="en-US" dirty="0"/>
              <a:t>Requests for different blocks can run in parallel if the blocks reside on different disks</a:t>
            </a:r>
          </a:p>
          <a:p>
            <a:pPr lvl="1">
              <a:spcAft>
                <a:spcPts val="0"/>
              </a:spcAft>
            </a:pPr>
            <a:r>
              <a:rPr lang="en-US" altLang="en-US" dirty="0"/>
              <a:t>A request for a long sequence of blocks can utilize all disks in parallel</a:t>
            </a:r>
          </a:p>
        </p:txBody>
      </p:sp>
    </p:spTree>
    <p:extLst>
      <p:ext uri="{BB962C8B-B14F-4D97-AF65-F5344CB8AC3E}">
        <p14:creationId xmlns:p14="http://schemas.microsoft.com/office/powerpoint/2010/main" val="531448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3" y="820341"/>
            <a:ext cx="5793159" cy="2555906"/>
          </a:xfrm>
        </p:spPr>
        <p:txBody>
          <a:bodyPr/>
          <a:lstStyle/>
          <a:p>
            <a:r>
              <a:rPr lang="en-US" altLang="en-US" dirty="0"/>
              <a:t>Schemes to provide redundancy at lower cost by using disk striping combined with parity bits</a:t>
            </a:r>
          </a:p>
          <a:p>
            <a:pPr lvl="1"/>
            <a:r>
              <a:rPr lang="en-US" altLang="en-US" dirty="0"/>
              <a:t>Different RAID organizations, or RAID levels, have differing cost, performance and reliability characteristics</a:t>
            </a:r>
          </a:p>
          <a:p>
            <a:r>
              <a:rPr lang="en-US" altLang="en-US" b="1" dirty="0">
                <a:solidFill>
                  <a:srgbClr val="002060"/>
                </a:solidFill>
              </a:rPr>
              <a:t>RAID Level 0</a:t>
            </a:r>
            <a:r>
              <a:rPr lang="en-US" altLang="en-US" dirty="0"/>
              <a:t>:  </a:t>
            </a:r>
            <a:r>
              <a:rPr lang="en-US" altLang="en-US" dirty="0">
                <a:solidFill>
                  <a:srgbClr val="002060"/>
                </a:solidFill>
              </a:rPr>
              <a:t>Block striping; non-redundant</a:t>
            </a:r>
            <a:r>
              <a:rPr lang="en-US" altLang="en-US" dirty="0">
                <a:solidFill>
                  <a:schemeClr val="tx2"/>
                </a:solidFill>
              </a:rPr>
              <a:t>.</a:t>
            </a:r>
            <a:r>
              <a:rPr lang="en-US" altLang="en-US" dirty="0"/>
              <a:t> </a:t>
            </a:r>
          </a:p>
          <a:p>
            <a:pPr lvl="1">
              <a:buClr>
                <a:schemeClr val="hlink"/>
              </a:buClr>
            </a:pPr>
            <a:r>
              <a:rPr lang="en-US" altLang="en-US" dirty="0"/>
              <a:t> Used in high-performance applications where data loss is not critical. </a:t>
            </a:r>
          </a:p>
          <a:p>
            <a:r>
              <a:rPr lang="en-US" altLang="en-US" b="1" dirty="0">
                <a:solidFill>
                  <a:srgbClr val="002060"/>
                </a:solidFill>
              </a:rPr>
              <a:t>RAID Level 1</a:t>
            </a:r>
            <a:r>
              <a:rPr lang="en-US" altLang="en-US" dirty="0"/>
              <a:t>:  </a:t>
            </a:r>
            <a:r>
              <a:rPr lang="en-US" altLang="en-US" dirty="0">
                <a:solidFill>
                  <a:srgbClr val="002060"/>
                </a:solidFill>
              </a:rPr>
              <a:t>Mirrored disks </a:t>
            </a:r>
            <a:r>
              <a:rPr lang="en-US" altLang="en-US" dirty="0"/>
              <a:t>with block striping</a:t>
            </a:r>
          </a:p>
          <a:p>
            <a:pPr lvl="1">
              <a:buClr>
                <a:schemeClr val="hlink"/>
              </a:buClr>
            </a:pPr>
            <a:r>
              <a:rPr lang="en-US" altLang="en-US" dirty="0"/>
              <a:t>Offers best write performance.  </a:t>
            </a:r>
          </a:p>
          <a:p>
            <a:pPr lvl="1">
              <a:buClr>
                <a:schemeClr val="hlink"/>
              </a:buClr>
            </a:pPr>
            <a:r>
              <a:rPr lang="en-US" altLang="en-US" dirty="0"/>
              <a:t>Popular for applications such as storing log files in a database system.</a:t>
            </a:r>
          </a:p>
          <a:p>
            <a:pPr>
              <a:buClr>
                <a:schemeClr val="hlink"/>
              </a:buClr>
            </a:pPr>
            <a:endParaRPr lang="en-US" altLang="en-US" dirty="0"/>
          </a:p>
          <a:p>
            <a:endParaRPr lang="en-US" altLang="en-US" dirty="0"/>
          </a:p>
        </p:txBody>
      </p:sp>
      <p:pic>
        <p:nvPicPr>
          <p:cNvPr id="7" name="Graphic 6">
            <a:extLst>
              <a:ext uri="{FF2B5EF4-FFF2-40B4-BE49-F238E27FC236}">
                <a16:creationId xmlns:a16="http://schemas.microsoft.com/office/drawing/2014/main" id="{CE7CA23F-2547-47A0-8457-A31E5C45A3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53244"/>
          <a:stretch/>
        </p:blipFill>
        <p:spPr>
          <a:xfrm>
            <a:off x="3103120" y="3281548"/>
            <a:ext cx="2709593" cy="1162973"/>
          </a:xfrm>
          <a:prstGeom prst="rect">
            <a:avLst/>
          </a:prstGeom>
        </p:spPr>
      </p:pic>
    </p:spTree>
    <p:extLst>
      <p:ext uri="{BB962C8B-B14F-4D97-AF65-F5344CB8AC3E}">
        <p14:creationId xmlns:p14="http://schemas.microsoft.com/office/powerpoint/2010/main" val="1597509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RAID Levels (Cont.)</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4" y="868342"/>
            <a:ext cx="5696605" cy="2378585"/>
          </a:xfrm>
        </p:spPr>
        <p:txBody>
          <a:bodyPr/>
          <a:lstStyle/>
          <a:p>
            <a:pPr>
              <a:spcAft>
                <a:spcPts val="0"/>
              </a:spcAft>
            </a:pPr>
            <a:r>
              <a:rPr lang="en-US" altLang="en-US" b="1" dirty="0">
                <a:solidFill>
                  <a:srgbClr val="002060"/>
                </a:solidFill>
              </a:rPr>
              <a:t>Parity blocks</a:t>
            </a:r>
            <a:r>
              <a:rPr lang="en-US" altLang="en-US" dirty="0"/>
              <a:t>: Parity block </a:t>
            </a:r>
            <a:r>
              <a:rPr lang="en-US" altLang="en-US" i="1" dirty="0"/>
              <a:t>j</a:t>
            </a:r>
            <a:r>
              <a:rPr lang="en-US" altLang="en-US" dirty="0"/>
              <a:t> stores XOR of bits from block </a:t>
            </a:r>
            <a:r>
              <a:rPr lang="en-US" altLang="en-US" i="1" dirty="0"/>
              <a:t>j </a:t>
            </a:r>
            <a:r>
              <a:rPr lang="en-US" altLang="en-US" dirty="0"/>
              <a:t> of each disk</a:t>
            </a:r>
          </a:p>
          <a:p>
            <a:pPr lvl="1">
              <a:spcAft>
                <a:spcPts val="0"/>
              </a:spcAft>
            </a:pPr>
            <a:r>
              <a:rPr lang="en-US" altLang="en-US" dirty="0"/>
              <a:t>When writing data to a block </a:t>
            </a:r>
            <a:r>
              <a:rPr lang="en-US" altLang="en-US" i="1" dirty="0"/>
              <a:t>j</a:t>
            </a:r>
            <a:r>
              <a:rPr lang="en-US" altLang="en-US" dirty="0"/>
              <a:t>, parity block </a:t>
            </a:r>
            <a:r>
              <a:rPr lang="en-US" altLang="en-US" i="1" dirty="0"/>
              <a:t>j </a:t>
            </a:r>
            <a:r>
              <a:rPr lang="en-US" altLang="en-US" dirty="0"/>
              <a:t>must also be computed and written to disk</a:t>
            </a:r>
          </a:p>
          <a:p>
            <a:pPr lvl="2">
              <a:spcAft>
                <a:spcPts val="0"/>
              </a:spcAft>
            </a:pPr>
            <a:r>
              <a:rPr lang="en-US" altLang="en-US" dirty="0"/>
              <a:t>Can be done by using old parity block, old value of current block and new value of current block (2 block reads + 2 block writes)</a:t>
            </a:r>
          </a:p>
          <a:p>
            <a:pPr lvl="2">
              <a:spcAft>
                <a:spcPts val="0"/>
              </a:spcAft>
            </a:pPr>
            <a:r>
              <a:rPr lang="en-US" altLang="en-US" dirty="0"/>
              <a:t>Or by recomputing the parity value using the new values of blocks corresponding to the parity block</a:t>
            </a:r>
          </a:p>
          <a:p>
            <a:pPr lvl="3">
              <a:spcAft>
                <a:spcPts val="0"/>
              </a:spcAft>
            </a:pPr>
            <a:r>
              <a:rPr lang="en-US" altLang="en-US" dirty="0"/>
              <a:t>More efficient for writing large amounts of data sequentially</a:t>
            </a:r>
          </a:p>
          <a:p>
            <a:pPr lvl="1">
              <a:spcAft>
                <a:spcPts val="0"/>
              </a:spcAft>
            </a:pPr>
            <a:r>
              <a:rPr lang="en-US" altLang="en-US" dirty="0"/>
              <a:t>To recover data for a block, compute XOR of bits from all other blocks in the set including the parity block</a:t>
            </a:r>
          </a:p>
          <a:p>
            <a:pPr lvl="1"/>
            <a:endParaRPr lang="en-US" altLang="en-US" dirty="0"/>
          </a:p>
          <a:p>
            <a:pPr>
              <a:buClr>
                <a:schemeClr val="hlink"/>
              </a:buClr>
            </a:pPr>
            <a:endParaRPr lang="en-US" altLang="en-US" dirty="0"/>
          </a:p>
          <a:p>
            <a:endParaRPr lang="en-US" altLang="en-US" dirty="0"/>
          </a:p>
        </p:txBody>
      </p:sp>
    </p:spTree>
    <p:extLst>
      <p:ext uri="{BB962C8B-B14F-4D97-AF65-F5344CB8AC3E}">
        <p14:creationId xmlns:p14="http://schemas.microsoft.com/office/powerpoint/2010/main" val="1040791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2A6E759D-8359-428A-ACB2-E64172034A4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0419" name="Rectangle 3">
            <a:extLst>
              <a:ext uri="{FF2B5EF4-FFF2-40B4-BE49-F238E27FC236}">
                <a16:creationId xmlns:a16="http://schemas.microsoft.com/office/drawing/2014/main" id="{C937C857-41AF-435A-9848-5C396E32A55E}"/>
              </a:ext>
            </a:extLst>
          </p:cNvPr>
          <p:cNvSpPr>
            <a:spLocks noGrp="1" noChangeArrowheads="1"/>
          </p:cNvSpPr>
          <p:nvPr>
            <p:ph type="body" idx="1"/>
          </p:nvPr>
        </p:nvSpPr>
        <p:spPr>
          <a:xfrm>
            <a:off x="1719263" y="874553"/>
            <a:ext cx="5684022" cy="1121301"/>
          </a:xfrm>
        </p:spPr>
        <p:txBody>
          <a:bodyPr/>
          <a:lstStyle/>
          <a:p>
            <a:pPr>
              <a:spcAft>
                <a:spcPts val="0"/>
              </a:spcAft>
            </a:pPr>
            <a:r>
              <a:rPr lang="en-US" altLang="en-US" b="1" dirty="0">
                <a:solidFill>
                  <a:srgbClr val="002060"/>
                </a:solidFill>
              </a:rPr>
              <a:t>RAID Level 5</a:t>
            </a:r>
            <a:r>
              <a:rPr lang="en-US" altLang="en-US" b="1" dirty="0"/>
              <a:t>: </a:t>
            </a:r>
            <a:r>
              <a:rPr lang="en-US" altLang="en-US" dirty="0"/>
              <a:t> </a:t>
            </a:r>
            <a:r>
              <a:rPr lang="en-US" altLang="en-US" dirty="0">
                <a:solidFill>
                  <a:srgbClr val="002060"/>
                </a:solidFill>
              </a:rPr>
              <a:t>Block-Interleaved Distributed Parity</a:t>
            </a:r>
            <a:r>
              <a:rPr lang="en-US" altLang="en-US" dirty="0"/>
              <a:t>; partitions data and parity among all</a:t>
            </a:r>
            <a:r>
              <a:rPr lang="en-US" altLang="en-US" i="1" dirty="0"/>
              <a:t> N</a:t>
            </a:r>
            <a:r>
              <a:rPr lang="en-US" altLang="en-US" dirty="0"/>
              <a:t> + 1 disks, rather than storing data in </a:t>
            </a:r>
            <a:r>
              <a:rPr lang="en-US" altLang="en-US" i="1" dirty="0"/>
              <a:t>N</a:t>
            </a:r>
            <a:r>
              <a:rPr lang="en-US" altLang="en-US" dirty="0"/>
              <a:t> disks and parity in 1 disk.</a:t>
            </a:r>
          </a:p>
          <a:p>
            <a:pPr lvl="1">
              <a:spcAft>
                <a:spcPts val="0"/>
              </a:spcAft>
            </a:pPr>
            <a:r>
              <a:rPr lang="en-US" altLang="en-US" dirty="0"/>
              <a:t>E.g., with 5 disks, parity block for </a:t>
            </a:r>
            <a:r>
              <a:rPr lang="en-US" altLang="en-US" i="1" dirty="0"/>
              <a:t>n</a:t>
            </a:r>
            <a:r>
              <a:rPr lang="en-US" altLang="en-US" dirty="0"/>
              <a:t>th set of blocks is stored on disk (</a:t>
            </a:r>
            <a:r>
              <a:rPr lang="en-US" altLang="en-US" i="1" dirty="0"/>
              <a:t>n mod</a:t>
            </a:r>
            <a:r>
              <a:rPr lang="en-US" altLang="en-US" dirty="0"/>
              <a:t> 5) + 1, with the data blocks stored on the other 4 disks.</a:t>
            </a:r>
          </a:p>
        </p:txBody>
      </p:sp>
      <p:pic>
        <p:nvPicPr>
          <p:cNvPr id="6" name="Graphic 5">
            <a:extLst>
              <a:ext uri="{FF2B5EF4-FFF2-40B4-BE49-F238E27FC236}">
                <a16:creationId xmlns:a16="http://schemas.microsoft.com/office/drawing/2014/main" id="{7A283782-0137-4DC6-B62C-4B6B6FECB1D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8619" b="25063"/>
          <a:stretch/>
        </p:blipFill>
        <p:spPr>
          <a:xfrm>
            <a:off x="2682347" y="2189216"/>
            <a:ext cx="3757854" cy="913703"/>
          </a:xfrm>
          <a:prstGeom prst="rect">
            <a:avLst/>
          </a:prstGeom>
        </p:spPr>
      </p:pic>
      <p:pic>
        <p:nvPicPr>
          <p:cNvPr id="7" name="Graphic 6">
            <a:extLst>
              <a:ext uri="{FF2B5EF4-FFF2-40B4-BE49-F238E27FC236}">
                <a16:creationId xmlns:a16="http://schemas.microsoft.com/office/drawing/2014/main" id="{4DA5CE1B-6400-4C66-8555-54DB7558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9143" y="3296282"/>
            <a:ext cx="2344263" cy="1201073"/>
          </a:xfrm>
          <a:prstGeom prst="rect">
            <a:avLst/>
          </a:prstGeom>
        </p:spPr>
      </p:pic>
    </p:spTree>
    <p:extLst>
      <p:ext uri="{BB962C8B-B14F-4D97-AF65-F5344CB8AC3E}">
        <p14:creationId xmlns:p14="http://schemas.microsoft.com/office/powerpoint/2010/main" val="3095527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1CF99706-30C2-4EB7-8D65-BC5B4CEC712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2467" name="Rectangle 3">
            <a:extLst>
              <a:ext uri="{FF2B5EF4-FFF2-40B4-BE49-F238E27FC236}">
                <a16:creationId xmlns:a16="http://schemas.microsoft.com/office/drawing/2014/main" id="{C742E74E-142C-4EF0-9F7C-EF09B92A8456}"/>
              </a:ext>
            </a:extLst>
          </p:cNvPr>
          <p:cNvSpPr>
            <a:spLocks noGrp="1" noChangeArrowheads="1"/>
          </p:cNvSpPr>
          <p:nvPr>
            <p:ph type="body" idx="1"/>
          </p:nvPr>
        </p:nvSpPr>
        <p:spPr>
          <a:xfrm>
            <a:off x="1719263" y="898510"/>
            <a:ext cx="5736614" cy="1950198"/>
          </a:xfrm>
        </p:spPr>
        <p:txBody>
          <a:bodyPr/>
          <a:lstStyle/>
          <a:p>
            <a:pPr>
              <a:spcAft>
                <a:spcPts val="0"/>
              </a:spcAft>
            </a:pPr>
            <a:r>
              <a:rPr lang="en-US" altLang="en-US" b="1" dirty="0">
                <a:solidFill>
                  <a:srgbClr val="002060"/>
                </a:solidFill>
              </a:rPr>
              <a:t>RAID Level 5 </a:t>
            </a:r>
            <a:r>
              <a:rPr lang="en-US" altLang="en-US" dirty="0">
                <a:solidFill>
                  <a:srgbClr val="002060"/>
                </a:solidFill>
              </a:rPr>
              <a:t>(Cont.)</a:t>
            </a:r>
          </a:p>
          <a:p>
            <a:pPr lvl="1">
              <a:spcAft>
                <a:spcPts val="0"/>
              </a:spcAft>
            </a:pPr>
            <a:r>
              <a:rPr lang="en-US" altLang="en-US" dirty="0"/>
              <a:t>Block writes occur in parallel if the blocks and their parity blocks are on different disks.</a:t>
            </a:r>
          </a:p>
          <a:p>
            <a:pPr>
              <a:spcAft>
                <a:spcPts val="0"/>
              </a:spcAft>
            </a:pPr>
            <a:r>
              <a:rPr lang="en-US" altLang="en-US" b="1" dirty="0">
                <a:solidFill>
                  <a:srgbClr val="002060"/>
                </a:solidFill>
              </a:rPr>
              <a:t>RAID Level 6</a:t>
            </a:r>
            <a:r>
              <a:rPr lang="en-US" altLang="en-US" dirty="0">
                <a:solidFill>
                  <a:srgbClr val="000099"/>
                </a:solidFill>
              </a:rPr>
              <a:t>:</a:t>
            </a:r>
            <a:r>
              <a:rPr lang="en-US" altLang="en-US" dirty="0">
                <a:solidFill>
                  <a:schemeClr val="tx2"/>
                </a:solidFill>
              </a:rPr>
              <a:t> </a:t>
            </a:r>
            <a:r>
              <a:rPr lang="en-US" altLang="en-US" dirty="0">
                <a:solidFill>
                  <a:srgbClr val="002060"/>
                </a:solidFill>
              </a:rPr>
              <a:t>P+Q Redundancy </a:t>
            </a:r>
            <a:r>
              <a:rPr lang="en-US" altLang="en-US" dirty="0"/>
              <a:t>scheme; similar to Level 5, but stores two error correction blocks (P, Q) instead of single parity block to guard against multiple disk failures. </a:t>
            </a:r>
          </a:p>
          <a:p>
            <a:pPr lvl="1">
              <a:spcAft>
                <a:spcPts val="0"/>
              </a:spcAft>
            </a:pPr>
            <a:r>
              <a:rPr lang="en-US" altLang="en-US" dirty="0"/>
              <a:t> Better reliability than Level 5 at a higher cost</a:t>
            </a:r>
          </a:p>
          <a:p>
            <a:pPr lvl="2">
              <a:spcAft>
                <a:spcPts val="0"/>
              </a:spcAft>
            </a:pPr>
            <a:r>
              <a:rPr lang="en-US" altLang="en-US" dirty="0"/>
              <a:t>Becoming more important as storage sizes increase</a:t>
            </a:r>
          </a:p>
        </p:txBody>
      </p:sp>
      <p:pic>
        <p:nvPicPr>
          <p:cNvPr id="5" name="Graphic 4">
            <a:extLst>
              <a:ext uri="{FF2B5EF4-FFF2-40B4-BE49-F238E27FC236}">
                <a16:creationId xmlns:a16="http://schemas.microsoft.com/office/drawing/2014/main" id="{95A42F48-4B1F-445D-8F71-290789E5F2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3230" b="452"/>
          <a:stretch/>
        </p:blipFill>
        <p:spPr>
          <a:xfrm>
            <a:off x="2605348" y="2998439"/>
            <a:ext cx="3489794" cy="848525"/>
          </a:xfrm>
          <a:prstGeom prst="rect">
            <a:avLst/>
          </a:prstGeom>
        </p:spPr>
      </p:pic>
    </p:spTree>
    <p:extLst>
      <p:ext uri="{BB962C8B-B14F-4D97-AF65-F5344CB8AC3E}">
        <p14:creationId xmlns:p14="http://schemas.microsoft.com/office/powerpoint/2010/main" val="1953033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C62A6B55-3F6C-45AC-888D-3BC5BC0056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54275" name="Rectangle 3">
            <a:extLst>
              <a:ext uri="{FF2B5EF4-FFF2-40B4-BE49-F238E27FC236}">
                <a16:creationId xmlns:a16="http://schemas.microsoft.com/office/drawing/2014/main" id="{D01A90F2-C005-4E48-BA2A-3DA0FD951DE0}"/>
              </a:ext>
            </a:extLst>
          </p:cNvPr>
          <p:cNvSpPr>
            <a:spLocks noGrp="1" noChangeArrowheads="1"/>
          </p:cNvSpPr>
          <p:nvPr>
            <p:ph type="body" idx="1"/>
          </p:nvPr>
        </p:nvSpPr>
        <p:spPr>
          <a:xfrm>
            <a:off x="1719263" y="830512"/>
            <a:ext cx="5683861" cy="3143612"/>
          </a:xfrm>
        </p:spPr>
        <p:txBody>
          <a:bodyPr/>
          <a:lstStyle/>
          <a:p>
            <a:pPr>
              <a:spcAft>
                <a:spcPts val="0"/>
              </a:spcAft>
            </a:pPr>
            <a:r>
              <a:rPr lang="en-US" altLang="en-US" b="1" dirty="0"/>
              <a:t>Other levels (not used in practice):</a:t>
            </a:r>
          </a:p>
          <a:p>
            <a:pPr lvl="1">
              <a:spcAft>
                <a:spcPts val="0"/>
              </a:spcAft>
            </a:pPr>
            <a:r>
              <a:rPr lang="en-US" altLang="en-US" b="1" dirty="0">
                <a:solidFill>
                  <a:srgbClr val="002060"/>
                </a:solidFill>
              </a:rPr>
              <a:t>RAID Level 2</a:t>
            </a:r>
            <a:r>
              <a:rPr lang="en-US" altLang="en-US" dirty="0"/>
              <a:t>:  </a:t>
            </a:r>
            <a:r>
              <a:rPr lang="en-US" altLang="en-US" dirty="0">
                <a:solidFill>
                  <a:srgbClr val="002060"/>
                </a:solidFill>
              </a:rPr>
              <a:t>Memory-Style Error-Correcting-Codes </a:t>
            </a:r>
            <a:r>
              <a:rPr lang="en-US" altLang="en-US" dirty="0"/>
              <a:t>(ECC) with bit striping.</a:t>
            </a:r>
          </a:p>
          <a:p>
            <a:pPr lvl="1">
              <a:spcAft>
                <a:spcPts val="0"/>
              </a:spcAft>
            </a:pPr>
            <a:r>
              <a:rPr lang="en-US" altLang="en-US" b="1" dirty="0">
                <a:solidFill>
                  <a:srgbClr val="002060"/>
                </a:solidFill>
              </a:rPr>
              <a:t>RAID Level 3</a:t>
            </a:r>
            <a:r>
              <a:rPr lang="en-US" altLang="en-US" dirty="0"/>
              <a:t>: </a:t>
            </a:r>
            <a:r>
              <a:rPr lang="en-US" altLang="en-US" dirty="0">
                <a:solidFill>
                  <a:srgbClr val="002060"/>
                </a:solidFill>
              </a:rPr>
              <a:t>Bit-Interleaved Parity</a:t>
            </a:r>
          </a:p>
          <a:p>
            <a:pPr lvl="1">
              <a:spcAft>
                <a:spcPts val="0"/>
              </a:spcAft>
            </a:pPr>
            <a:r>
              <a:rPr lang="en-US" altLang="en-US" b="1" dirty="0">
                <a:solidFill>
                  <a:srgbClr val="002060"/>
                </a:solidFill>
              </a:rPr>
              <a:t>RAID Level 4</a:t>
            </a:r>
            <a:r>
              <a:rPr lang="en-US" altLang="en-US" b="1" dirty="0"/>
              <a:t>: </a:t>
            </a:r>
            <a:r>
              <a:rPr lang="en-US" altLang="en-US" dirty="0"/>
              <a:t> </a:t>
            </a:r>
            <a:r>
              <a:rPr lang="en-US" altLang="en-US" dirty="0">
                <a:solidFill>
                  <a:srgbClr val="002060"/>
                </a:solidFill>
              </a:rPr>
              <a:t>Block-Interleaved Parity</a:t>
            </a:r>
            <a:r>
              <a:rPr lang="en-US" altLang="en-US" dirty="0"/>
              <a:t>; uses block-level striping, and keeps a parity block on a separate </a:t>
            </a:r>
            <a:r>
              <a:rPr lang="en-US" altLang="en-US" b="1" i="1" dirty="0"/>
              <a:t>parity disk </a:t>
            </a:r>
            <a:r>
              <a:rPr lang="en-US" altLang="en-US" dirty="0"/>
              <a:t>for corresponding blocks from </a:t>
            </a:r>
            <a:r>
              <a:rPr lang="en-US" altLang="en-US" i="1" dirty="0"/>
              <a:t>N</a:t>
            </a:r>
            <a:r>
              <a:rPr lang="en-US" altLang="en-US" dirty="0"/>
              <a:t> other disks.</a:t>
            </a:r>
          </a:p>
          <a:p>
            <a:pPr lvl="2">
              <a:spcAft>
                <a:spcPts val="0"/>
              </a:spcAft>
            </a:pPr>
            <a:r>
              <a:rPr lang="en-US" altLang="en-US" dirty="0">
                <a:solidFill>
                  <a:srgbClr val="002060"/>
                </a:solidFill>
              </a:rPr>
              <a:t>RAID 5 is better than RAID 4, since with RAID 4 with random writes, parity disk gets much higher write load than other disks and becomes a bottleneck</a:t>
            </a:r>
          </a:p>
          <a:p>
            <a:pPr lvl="2"/>
            <a:endParaRPr lang="en-US" altLang="en-US" dirty="0"/>
          </a:p>
        </p:txBody>
      </p:sp>
    </p:spTree>
    <p:extLst>
      <p:ext uri="{BB962C8B-B14F-4D97-AF65-F5344CB8AC3E}">
        <p14:creationId xmlns:p14="http://schemas.microsoft.com/office/powerpoint/2010/main" val="523363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a:extLst>
              <a:ext uri="{FF2B5EF4-FFF2-40B4-BE49-F238E27FC236}">
                <a16:creationId xmlns:a16="http://schemas.microsoft.com/office/drawing/2014/main" id="{4955EDE9-C787-4A3E-9F07-6C31C77CECF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RAID Level</a:t>
            </a:r>
          </a:p>
        </p:txBody>
      </p:sp>
      <p:sp>
        <p:nvSpPr>
          <p:cNvPr id="64515" name="Rectangle 1027">
            <a:extLst>
              <a:ext uri="{FF2B5EF4-FFF2-40B4-BE49-F238E27FC236}">
                <a16:creationId xmlns:a16="http://schemas.microsoft.com/office/drawing/2014/main" id="{FAE9A1C8-33ED-46CB-831F-3CD6F0805937}"/>
              </a:ext>
            </a:extLst>
          </p:cNvPr>
          <p:cNvSpPr>
            <a:spLocks noGrp="1" noChangeArrowheads="1"/>
          </p:cNvSpPr>
          <p:nvPr>
            <p:ph type="body" idx="1"/>
          </p:nvPr>
        </p:nvSpPr>
        <p:spPr>
          <a:xfrm>
            <a:off x="1719263" y="931179"/>
            <a:ext cx="5648416" cy="2647291"/>
          </a:xfrm>
        </p:spPr>
        <p:txBody>
          <a:bodyPr/>
          <a:lstStyle/>
          <a:p>
            <a:pPr>
              <a:lnSpc>
                <a:spcPct val="90000"/>
              </a:lnSpc>
              <a:spcAft>
                <a:spcPts val="0"/>
              </a:spcAft>
            </a:pPr>
            <a:r>
              <a:rPr lang="en-US" altLang="en-US" dirty="0"/>
              <a:t>Factors in choosing RAID level</a:t>
            </a:r>
          </a:p>
          <a:p>
            <a:pPr lvl="1">
              <a:lnSpc>
                <a:spcPct val="90000"/>
              </a:lnSpc>
              <a:spcAft>
                <a:spcPts val="0"/>
              </a:spcAft>
            </a:pPr>
            <a:r>
              <a:rPr lang="en-US" altLang="en-US" dirty="0">
                <a:solidFill>
                  <a:srgbClr val="002060"/>
                </a:solidFill>
              </a:rPr>
              <a:t>Monetary cost</a:t>
            </a:r>
          </a:p>
          <a:p>
            <a:pPr lvl="1">
              <a:lnSpc>
                <a:spcPct val="90000"/>
              </a:lnSpc>
              <a:spcAft>
                <a:spcPts val="0"/>
              </a:spcAft>
            </a:pPr>
            <a:r>
              <a:rPr lang="en-US" altLang="en-US" dirty="0">
                <a:solidFill>
                  <a:srgbClr val="002060"/>
                </a:solidFill>
              </a:rPr>
              <a:t>Performance</a:t>
            </a:r>
            <a:r>
              <a:rPr lang="en-US" altLang="en-US" dirty="0"/>
              <a:t>: Number of I/O operations per second, and bandwidth during normal operation</a:t>
            </a:r>
          </a:p>
          <a:p>
            <a:pPr lvl="1">
              <a:lnSpc>
                <a:spcPct val="90000"/>
              </a:lnSpc>
              <a:spcAft>
                <a:spcPts val="0"/>
              </a:spcAft>
            </a:pPr>
            <a:r>
              <a:rPr lang="en-US" altLang="en-US" dirty="0">
                <a:solidFill>
                  <a:srgbClr val="002060"/>
                </a:solidFill>
              </a:rPr>
              <a:t>Performance during failure</a:t>
            </a:r>
          </a:p>
          <a:p>
            <a:pPr lvl="1">
              <a:lnSpc>
                <a:spcPct val="90000"/>
              </a:lnSpc>
              <a:spcAft>
                <a:spcPts val="0"/>
              </a:spcAft>
            </a:pPr>
            <a:r>
              <a:rPr lang="en-US" altLang="en-US" dirty="0">
                <a:solidFill>
                  <a:srgbClr val="002060"/>
                </a:solidFill>
              </a:rPr>
              <a:t>Performance during rebuild </a:t>
            </a:r>
            <a:r>
              <a:rPr lang="en-US" altLang="en-US" dirty="0"/>
              <a:t>of failed disk</a:t>
            </a:r>
          </a:p>
          <a:p>
            <a:pPr lvl="2">
              <a:lnSpc>
                <a:spcPct val="90000"/>
              </a:lnSpc>
              <a:spcAft>
                <a:spcPts val="0"/>
              </a:spcAft>
            </a:pPr>
            <a:r>
              <a:rPr lang="en-US" altLang="en-US" dirty="0"/>
              <a:t>Including time taken to rebuild failed disk</a:t>
            </a:r>
          </a:p>
          <a:p>
            <a:pPr>
              <a:lnSpc>
                <a:spcPct val="90000"/>
              </a:lnSpc>
              <a:spcAft>
                <a:spcPts val="0"/>
              </a:spcAft>
            </a:pPr>
            <a:r>
              <a:rPr lang="en-US" altLang="en-US" dirty="0"/>
              <a:t>RAID 0 is used only when data safety is not important </a:t>
            </a:r>
          </a:p>
          <a:p>
            <a:pPr lvl="1">
              <a:lnSpc>
                <a:spcPct val="90000"/>
              </a:lnSpc>
              <a:spcAft>
                <a:spcPts val="0"/>
              </a:spcAft>
            </a:pPr>
            <a:r>
              <a:rPr lang="en-US" altLang="en-US" dirty="0"/>
              <a:t>E.g., data can be recovered quickly from other sources</a:t>
            </a:r>
          </a:p>
        </p:txBody>
      </p:sp>
    </p:spTree>
    <p:extLst>
      <p:ext uri="{BB962C8B-B14F-4D97-AF65-F5344CB8AC3E}">
        <p14:creationId xmlns:p14="http://schemas.microsoft.com/office/powerpoint/2010/main" val="4199824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61238607-A732-44BC-AD8B-DCCCA746B4C8}"/>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Choice of RAID Level (Cont.)</a:t>
            </a:r>
          </a:p>
        </p:txBody>
      </p:sp>
      <p:sp>
        <p:nvSpPr>
          <p:cNvPr id="66563" name="Rectangle 3">
            <a:extLst>
              <a:ext uri="{FF2B5EF4-FFF2-40B4-BE49-F238E27FC236}">
                <a16:creationId xmlns:a16="http://schemas.microsoft.com/office/drawing/2014/main" id="{C0A05CCA-93C0-499C-9A8A-876F2EC7A3D8}"/>
              </a:ext>
            </a:extLst>
          </p:cNvPr>
          <p:cNvSpPr>
            <a:spLocks noGrp="1" noChangeArrowheads="1"/>
          </p:cNvSpPr>
          <p:nvPr>
            <p:ph type="body" idx="1"/>
          </p:nvPr>
        </p:nvSpPr>
        <p:spPr>
          <a:xfrm>
            <a:off x="1719263" y="851968"/>
            <a:ext cx="5753231" cy="2823218"/>
          </a:xfrm>
        </p:spPr>
        <p:txBody>
          <a:bodyPr/>
          <a:lstStyle/>
          <a:p>
            <a:pPr>
              <a:spcAft>
                <a:spcPts val="0"/>
              </a:spcAft>
            </a:pPr>
            <a:r>
              <a:rPr lang="en-US" altLang="en-US" dirty="0"/>
              <a:t>Level 1 provides much better write performance than level 5</a:t>
            </a:r>
          </a:p>
          <a:p>
            <a:pPr lvl="1">
              <a:spcAft>
                <a:spcPts val="0"/>
              </a:spcAft>
            </a:pPr>
            <a:r>
              <a:rPr lang="en-US" altLang="en-US" dirty="0"/>
              <a:t>Level 5 requires at least 2 block reads and 2 block writes to write a single block, whereas Level 1 only requires 2 block writes</a:t>
            </a:r>
          </a:p>
          <a:p>
            <a:pPr>
              <a:spcAft>
                <a:spcPts val="0"/>
              </a:spcAft>
            </a:pPr>
            <a:r>
              <a:rPr lang="en-US" altLang="en-US" dirty="0"/>
              <a:t>Level 1 had higher storage cost than level 5</a:t>
            </a:r>
          </a:p>
          <a:p>
            <a:pPr>
              <a:spcAft>
                <a:spcPts val="0"/>
              </a:spcAft>
            </a:pPr>
            <a:r>
              <a:rPr lang="en-US" altLang="en-US" dirty="0"/>
              <a:t>Level 5 is preferred for applications where writes are sequential and large (many blocks), and need large amounts of data storage</a:t>
            </a:r>
          </a:p>
          <a:p>
            <a:pPr>
              <a:spcAft>
                <a:spcPts val="0"/>
              </a:spcAft>
            </a:pPr>
            <a:r>
              <a:rPr lang="en-US" altLang="en-US" dirty="0"/>
              <a:t>RAID 1 is preferred for applications with many random/small updates</a:t>
            </a:r>
          </a:p>
          <a:p>
            <a:pPr>
              <a:spcAft>
                <a:spcPts val="0"/>
              </a:spcAft>
            </a:pPr>
            <a:r>
              <a:rPr lang="en-US" altLang="en-US" dirty="0"/>
              <a:t>Level 6 gives better data protection than RAID 5 since it can tolerate two disk (or disk block) failures</a:t>
            </a:r>
          </a:p>
          <a:p>
            <a:pPr lvl="1">
              <a:spcAft>
                <a:spcPts val="0"/>
              </a:spcAft>
            </a:pPr>
            <a:r>
              <a:rPr lang="en-US" altLang="en-US" dirty="0"/>
              <a:t>Increasing in importance since latent block failures on one disk, coupled with a failure of another disk can result in data loss with RAID 1 and RAID 5.</a:t>
            </a:r>
          </a:p>
        </p:txBody>
      </p:sp>
    </p:spTree>
    <p:extLst>
      <p:ext uri="{BB962C8B-B14F-4D97-AF65-F5344CB8AC3E}">
        <p14:creationId xmlns:p14="http://schemas.microsoft.com/office/powerpoint/2010/main" val="185355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D093EB77-FA24-4E33-877D-E478ADAF6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a:t>
            </a:r>
          </a:p>
        </p:txBody>
      </p:sp>
      <p:sp>
        <p:nvSpPr>
          <p:cNvPr id="68611" name="Rectangle 3">
            <a:extLst>
              <a:ext uri="{FF2B5EF4-FFF2-40B4-BE49-F238E27FC236}">
                <a16:creationId xmlns:a16="http://schemas.microsoft.com/office/drawing/2014/main" id="{CB46998D-A13F-44F8-AC2D-CE8261C46F77}"/>
              </a:ext>
            </a:extLst>
          </p:cNvPr>
          <p:cNvSpPr>
            <a:spLocks noGrp="1" noChangeArrowheads="1"/>
          </p:cNvSpPr>
          <p:nvPr>
            <p:ph type="body" idx="1"/>
          </p:nvPr>
        </p:nvSpPr>
        <p:spPr>
          <a:xfrm>
            <a:off x="1719262" y="870843"/>
            <a:ext cx="5675069" cy="3648404"/>
          </a:xfrm>
        </p:spPr>
        <p:txBody>
          <a:bodyPr/>
          <a:lstStyle/>
          <a:p>
            <a:pPr>
              <a:spcAft>
                <a:spcPts val="0"/>
              </a:spcAft>
            </a:pPr>
            <a:r>
              <a:rPr lang="en-US" altLang="en-US" b="1" dirty="0">
                <a:solidFill>
                  <a:srgbClr val="002060"/>
                </a:solidFill>
              </a:rPr>
              <a:t>Software RAID</a:t>
            </a:r>
            <a:r>
              <a:rPr lang="en-US" altLang="en-US" dirty="0"/>
              <a:t>:  RAID implementations done entirely in software, with no special hardware support</a:t>
            </a:r>
          </a:p>
          <a:p>
            <a:pPr>
              <a:spcAft>
                <a:spcPts val="0"/>
              </a:spcAft>
            </a:pPr>
            <a:r>
              <a:rPr lang="en-US" altLang="en-US" b="1" dirty="0">
                <a:solidFill>
                  <a:srgbClr val="002060"/>
                </a:solidFill>
              </a:rPr>
              <a:t>Hardware RAID</a:t>
            </a:r>
            <a:r>
              <a:rPr lang="en-US" altLang="en-US" dirty="0"/>
              <a:t>:  RAID implementations with special hardware</a:t>
            </a:r>
          </a:p>
          <a:p>
            <a:pPr lvl="1">
              <a:spcAft>
                <a:spcPts val="0"/>
              </a:spcAft>
            </a:pPr>
            <a:r>
              <a:rPr lang="en-US" altLang="en-US" dirty="0"/>
              <a:t>Use non-volatile RAM to record writes that are being executed</a:t>
            </a:r>
          </a:p>
          <a:p>
            <a:pPr lvl="1">
              <a:spcAft>
                <a:spcPts val="0"/>
              </a:spcAft>
            </a:pPr>
            <a:r>
              <a:rPr lang="en-US" altLang="en-US" dirty="0"/>
              <a:t>Beware:  power failure during write can result in corrupted disk</a:t>
            </a:r>
          </a:p>
          <a:p>
            <a:pPr lvl="2">
              <a:spcAft>
                <a:spcPts val="0"/>
              </a:spcAft>
            </a:pPr>
            <a:r>
              <a:rPr lang="en-US" altLang="en-US" dirty="0"/>
              <a:t>E.g., failure after writing one block but before writing the second in a mirrored system</a:t>
            </a:r>
          </a:p>
          <a:p>
            <a:pPr lvl="2">
              <a:spcAft>
                <a:spcPts val="0"/>
              </a:spcAft>
            </a:pPr>
            <a:r>
              <a:rPr lang="en-US" altLang="en-US" dirty="0"/>
              <a:t>Such corrupted data must be detected when power is restored</a:t>
            </a:r>
          </a:p>
          <a:p>
            <a:pPr lvl="3">
              <a:spcAft>
                <a:spcPts val="0"/>
              </a:spcAft>
            </a:pPr>
            <a:r>
              <a:rPr lang="en-US" altLang="en-US" dirty="0"/>
              <a:t>Recovery from corruption is similar to recovery from failed disk</a:t>
            </a:r>
          </a:p>
          <a:p>
            <a:pPr lvl="3">
              <a:spcAft>
                <a:spcPts val="0"/>
              </a:spcAft>
            </a:pPr>
            <a:r>
              <a:rPr lang="en-US" altLang="en-US" dirty="0"/>
              <a:t>NV-RAM helps to efficiently detected potentially corrupted blocks</a:t>
            </a:r>
          </a:p>
          <a:p>
            <a:pPr lvl="4">
              <a:spcAft>
                <a:spcPts val="0"/>
              </a:spcAft>
            </a:pPr>
            <a:r>
              <a:rPr lang="en-US" altLang="en-US" dirty="0"/>
              <a:t>Otherwise all blocks of disk must be read and compared with mirror/parity block</a:t>
            </a:r>
          </a:p>
          <a:p>
            <a:pPr lvl="3"/>
            <a:endParaRPr lang="en-US" altLang="en-US" dirty="0"/>
          </a:p>
        </p:txBody>
      </p:sp>
    </p:spTree>
    <p:extLst>
      <p:ext uri="{BB962C8B-B14F-4D97-AF65-F5344CB8AC3E}">
        <p14:creationId xmlns:p14="http://schemas.microsoft.com/office/powerpoint/2010/main" val="46290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a:extLst>
              <a:ext uri="{FF2B5EF4-FFF2-40B4-BE49-F238E27FC236}">
                <a16:creationId xmlns:a16="http://schemas.microsoft.com/office/drawing/2014/main" id="{0BDC9287-877D-4FC6-AC76-C2FE57E1E1B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 (Cont.)</a:t>
            </a:r>
          </a:p>
        </p:txBody>
      </p:sp>
      <p:sp>
        <p:nvSpPr>
          <p:cNvPr id="70659" name="Rectangle 1027">
            <a:extLst>
              <a:ext uri="{FF2B5EF4-FFF2-40B4-BE49-F238E27FC236}">
                <a16:creationId xmlns:a16="http://schemas.microsoft.com/office/drawing/2014/main" id="{6078CE2E-9A38-48C3-BBCF-1DC82596BE75}"/>
              </a:ext>
            </a:extLst>
          </p:cNvPr>
          <p:cNvSpPr>
            <a:spLocks noGrp="1" noChangeArrowheads="1"/>
          </p:cNvSpPr>
          <p:nvPr>
            <p:ph type="body" idx="1"/>
          </p:nvPr>
        </p:nvSpPr>
        <p:spPr>
          <a:xfrm>
            <a:off x="1719263" y="805343"/>
            <a:ext cx="5790982" cy="3828203"/>
          </a:xfrm>
        </p:spPr>
        <p:txBody>
          <a:bodyPr/>
          <a:lstStyle/>
          <a:p>
            <a:r>
              <a:rPr lang="en-US" altLang="en-US" b="1" dirty="0">
                <a:solidFill>
                  <a:srgbClr val="002060"/>
                </a:solidFill>
              </a:rPr>
              <a:t>Latent failures</a:t>
            </a:r>
            <a:r>
              <a:rPr lang="en-US" altLang="en-US" dirty="0">
                <a:solidFill>
                  <a:srgbClr val="000099"/>
                </a:solidFill>
              </a:rPr>
              <a:t>: </a:t>
            </a:r>
            <a:r>
              <a:rPr lang="en-US" altLang="en-US" dirty="0"/>
              <a:t>data successfully written earlier gets damaged</a:t>
            </a:r>
          </a:p>
          <a:p>
            <a:pPr lvl="1"/>
            <a:r>
              <a:rPr lang="en-US" altLang="en-US" dirty="0"/>
              <a:t>can result in data loss even if only one disk fails</a:t>
            </a:r>
          </a:p>
          <a:p>
            <a:r>
              <a:rPr lang="en-US" altLang="en-US" b="1" dirty="0">
                <a:solidFill>
                  <a:srgbClr val="002060"/>
                </a:solidFill>
              </a:rPr>
              <a:t>Data scrubbing</a:t>
            </a:r>
            <a:r>
              <a:rPr lang="en-US" altLang="en-US" dirty="0">
                <a:solidFill>
                  <a:srgbClr val="000099"/>
                </a:solidFill>
              </a:rPr>
              <a:t>:</a:t>
            </a:r>
            <a:r>
              <a:rPr lang="en-US" altLang="en-US" b="1" dirty="0">
                <a:solidFill>
                  <a:srgbClr val="000099"/>
                </a:solidFill>
              </a:rPr>
              <a:t> </a:t>
            </a:r>
          </a:p>
          <a:p>
            <a:pPr lvl="1"/>
            <a:r>
              <a:rPr lang="en-US" altLang="en-US" dirty="0"/>
              <a:t>continually scan for latent failures, and recover from copy/parity</a:t>
            </a:r>
          </a:p>
          <a:p>
            <a:r>
              <a:rPr lang="en-US" altLang="en-US" b="1" dirty="0">
                <a:solidFill>
                  <a:srgbClr val="002060"/>
                </a:solidFill>
              </a:rPr>
              <a:t>Hot swapping</a:t>
            </a:r>
            <a:r>
              <a:rPr lang="en-US" altLang="en-US" dirty="0"/>
              <a:t>: replacement of disk while system is running, without power down</a:t>
            </a:r>
          </a:p>
          <a:p>
            <a:pPr lvl="1"/>
            <a:r>
              <a:rPr lang="en-US" altLang="en-US" dirty="0"/>
              <a:t>Supported by some hardware RAID systems, </a:t>
            </a:r>
          </a:p>
          <a:p>
            <a:pPr lvl="1"/>
            <a:r>
              <a:rPr lang="en-US" altLang="en-US" dirty="0"/>
              <a:t>reduces time to recovery, and improves availability greatly</a:t>
            </a:r>
          </a:p>
          <a:p>
            <a:r>
              <a:rPr lang="en-US" altLang="en-US" dirty="0"/>
              <a:t>Many systems maintain </a:t>
            </a:r>
            <a:r>
              <a:rPr lang="en-US" altLang="en-US" dirty="0">
                <a:solidFill>
                  <a:srgbClr val="002060"/>
                </a:solidFill>
              </a:rPr>
              <a:t>spare disks </a:t>
            </a:r>
            <a:r>
              <a:rPr lang="en-US" altLang="en-US" dirty="0"/>
              <a:t>which are kept online, and used as replacements for failed disks immediately on detection of failure</a:t>
            </a:r>
          </a:p>
          <a:p>
            <a:pPr lvl="1"/>
            <a:r>
              <a:rPr lang="en-US" altLang="en-US" dirty="0"/>
              <a:t>Reduces time to recovery greatly</a:t>
            </a:r>
          </a:p>
          <a:p>
            <a:r>
              <a:rPr lang="en-US" altLang="en-US" dirty="0"/>
              <a:t>Many hardware RAID systems ensure that a single point of failure will not stop the functioning of the system by using </a:t>
            </a:r>
          </a:p>
          <a:p>
            <a:pPr lvl="1"/>
            <a:r>
              <a:rPr lang="en-US" altLang="en-US" dirty="0"/>
              <a:t>Redundant power supplies with battery backup</a:t>
            </a:r>
          </a:p>
          <a:p>
            <a:pPr lvl="1"/>
            <a:r>
              <a:rPr lang="en-US" altLang="en-US" dirty="0"/>
              <a:t>Multiple controllers and multiple interconnections to guard against controller/interconnection failures</a:t>
            </a:r>
          </a:p>
        </p:txBody>
      </p:sp>
    </p:spTree>
    <p:extLst>
      <p:ext uri="{BB962C8B-B14F-4D97-AF65-F5344CB8AC3E}">
        <p14:creationId xmlns:p14="http://schemas.microsoft.com/office/powerpoint/2010/main" val="3384524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type="body" idx="1"/>
          </p:nvPr>
        </p:nvSpPr>
        <p:spPr>
          <a:xfrm>
            <a:off x="1719263" y="841772"/>
            <a:ext cx="5780576" cy="1455230"/>
          </a:xfrm>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pic>
        <p:nvPicPr>
          <p:cNvPr id="2" name="Picture 1"/>
          <p:cNvPicPr>
            <a:picLocks noChangeAspect="1"/>
          </p:cNvPicPr>
          <p:nvPr/>
        </p:nvPicPr>
        <p:blipFill>
          <a:blip r:embed="rId3"/>
          <a:stretch>
            <a:fillRect/>
          </a:stretch>
        </p:blipFill>
        <p:spPr>
          <a:xfrm>
            <a:off x="2556281" y="2420436"/>
            <a:ext cx="4031438" cy="852126"/>
          </a:xfrm>
          <a:prstGeom prst="rect">
            <a:avLst/>
          </a:prstGeom>
        </p:spPr>
      </p:pic>
    </p:spTree>
    <p:extLst>
      <p:ext uri="{BB962C8B-B14F-4D97-AF65-F5344CB8AC3E}">
        <p14:creationId xmlns:p14="http://schemas.microsoft.com/office/powerpoint/2010/main" val="3857634112"/>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type="body" idx="1"/>
          </p:nvPr>
        </p:nvSpPr>
        <p:spPr>
          <a:xfrm>
            <a:off x="1719263" y="841772"/>
            <a:ext cx="5780576" cy="1455230"/>
          </a:xfrm>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grpSp>
        <p:nvGrpSpPr>
          <p:cNvPr id="2" name="Group 1">
            <a:extLst>
              <a:ext uri="{FF2B5EF4-FFF2-40B4-BE49-F238E27FC236}">
                <a16:creationId xmlns:a16="http://schemas.microsoft.com/office/drawing/2014/main" id="{69F48B44-5E99-480C-A2EA-16B38042F754}"/>
              </a:ext>
            </a:extLst>
          </p:cNvPr>
          <p:cNvGrpSpPr/>
          <p:nvPr/>
        </p:nvGrpSpPr>
        <p:grpSpPr>
          <a:xfrm>
            <a:off x="1933621" y="2467070"/>
            <a:ext cx="5403793" cy="1234595"/>
            <a:chOff x="769938" y="4782693"/>
            <a:chExt cx="7205057" cy="1646126"/>
          </a:xfrm>
        </p:grpSpPr>
        <p:sp>
          <p:nvSpPr>
            <p:cNvPr id="38916" name="Line 4">
              <a:extLst>
                <a:ext uri="{FF2B5EF4-FFF2-40B4-BE49-F238E27FC236}">
                  <a16:creationId xmlns:a16="http://schemas.microsoft.com/office/drawing/2014/main" id="{AD57A55E-B726-472C-BD4B-FDEE50A20D45}"/>
                </a:ext>
              </a:extLst>
            </p:cNvPr>
            <p:cNvSpPr>
              <a:spLocks noChangeShapeType="1"/>
            </p:cNvSpPr>
            <p:nvPr/>
          </p:nvSpPr>
          <p:spPr bwMode="auto">
            <a:xfrm>
              <a:off x="4230688" y="5295900"/>
              <a:ext cx="2703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17" name="Line 5">
              <a:extLst>
                <a:ext uri="{FF2B5EF4-FFF2-40B4-BE49-F238E27FC236}">
                  <a16:creationId xmlns:a16="http://schemas.microsoft.com/office/drawing/2014/main" id="{01E4F1D4-3AAD-45F4-819A-74D847B71EAD}"/>
                </a:ext>
              </a:extLst>
            </p:cNvPr>
            <p:cNvSpPr>
              <a:spLocks noChangeShapeType="1"/>
            </p:cNvSpPr>
            <p:nvPr/>
          </p:nvSpPr>
          <p:spPr bwMode="auto">
            <a:xfrm flipH="1">
              <a:off x="2746375" y="5627688"/>
              <a:ext cx="4187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18" name="Text Box 6">
              <a:extLst>
                <a:ext uri="{FF2B5EF4-FFF2-40B4-BE49-F238E27FC236}">
                  <a16:creationId xmlns:a16="http://schemas.microsoft.com/office/drawing/2014/main" id="{E0FCABA0-1D29-44EF-9B24-609061AC00CC}"/>
                </a:ext>
              </a:extLst>
            </p:cNvPr>
            <p:cNvSpPr txBox="1">
              <a:spLocks noChangeArrowheads="1"/>
            </p:cNvSpPr>
            <p:nvPr/>
          </p:nvSpPr>
          <p:spPr bwMode="auto">
            <a:xfrm>
              <a:off x="4083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R1</a:t>
              </a:r>
            </a:p>
          </p:txBody>
        </p:sp>
        <p:sp>
          <p:nvSpPr>
            <p:cNvPr id="38919" name="Text Box 7">
              <a:extLst>
                <a:ext uri="{FF2B5EF4-FFF2-40B4-BE49-F238E27FC236}">
                  <a16:creationId xmlns:a16="http://schemas.microsoft.com/office/drawing/2014/main" id="{A4EAF5F1-7340-4141-844D-C0D6BF76E5B3}"/>
                </a:ext>
              </a:extLst>
            </p:cNvPr>
            <p:cNvSpPr txBox="1">
              <a:spLocks noChangeArrowheads="1"/>
            </p:cNvSpPr>
            <p:nvPr/>
          </p:nvSpPr>
          <p:spPr bwMode="auto">
            <a:xfrm>
              <a:off x="48958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R5</a:t>
              </a:r>
            </a:p>
          </p:txBody>
        </p:sp>
        <p:sp>
          <p:nvSpPr>
            <p:cNvPr id="38920" name="Text Box 8">
              <a:extLst>
                <a:ext uri="{FF2B5EF4-FFF2-40B4-BE49-F238E27FC236}">
                  <a16:creationId xmlns:a16="http://schemas.microsoft.com/office/drawing/2014/main" id="{65358D63-2B8D-4B0A-A678-42D1D4D032F6}"/>
                </a:ext>
              </a:extLst>
            </p:cNvPr>
            <p:cNvSpPr txBox="1">
              <a:spLocks noChangeArrowheads="1"/>
            </p:cNvSpPr>
            <p:nvPr/>
          </p:nvSpPr>
          <p:spPr bwMode="auto">
            <a:xfrm>
              <a:off x="58356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R2</a:t>
              </a:r>
            </a:p>
          </p:txBody>
        </p:sp>
        <p:sp>
          <p:nvSpPr>
            <p:cNvPr id="38921" name="Text Box 9">
              <a:extLst>
                <a:ext uri="{FF2B5EF4-FFF2-40B4-BE49-F238E27FC236}">
                  <a16:creationId xmlns:a16="http://schemas.microsoft.com/office/drawing/2014/main" id="{5E0278F9-AA79-4AF8-9474-7E20D94B368F}"/>
                </a:ext>
              </a:extLst>
            </p:cNvPr>
            <p:cNvSpPr txBox="1">
              <a:spLocks noChangeArrowheads="1"/>
            </p:cNvSpPr>
            <p:nvPr/>
          </p:nvSpPr>
          <p:spPr bwMode="auto">
            <a:xfrm>
              <a:off x="66103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R4</a:t>
              </a:r>
            </a:p>
          </p:txBody>
        </p:sp>
        <p:sp>
          <p:nvSpPr>
            <p:cNvPr id="38922" name="Text Box 10">
              <a:extLst>
                <a:ext uri="{FF2B5EF4-FFF2-40B4-BE49-F238E27FC236}">
                  <a16:creationId xmlns:a16="http://schemas.microsoft.com/office/drawing/2014/main" id="{0EC34853-4892-4A36-BD74-7110DEB3A01F}"/>
                </a:ext>
              </a:extLst>
            </p:cNvPr>
            <p:cNvSpPr txBox="1">
              <a:spLocks noChangeArrowheads="1"/>
            </p:cNvSpPr>
            <p:nvPr/>
          </p:nvSpPr>
          <p:spPr bwMode="auto">
            <a:xfrm>
              <a:off x="3321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R3</a:t>
              </a:r>
            </a:p>
          </p:txBody>
        </p:sp>
        <p:sp>
          <p:nvSpPr>
            <p:cNvPr id="38923" name="Text Box 11">
              <a:extLst>
                <a:ext uri="{FF2B5EF4-FFF2-40B4-BE49-F238E27FC236}">
                  <a16:creationId xmlns:a16="http://schemas.microsoft.com/office/drawing/2014/main" id="{B0C09768-821F-4C05-8E51-042756886B9E}"/>
                </a:ext>
              </a:extLst>
            </p:cNvPr>
            <p:cNvSpPr txBox="1">
              <a:spLocks noChangeArrowheads="1"/>
            </p:cNvSpPr>
            <p:nvPr/>
          </p:nvSpPr>
          <p:spPr bwMode="auto">
            <a:xfrm>
              <a:off x="2755901" y="4814444"/>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R6</a:t>
              </a:r>
            </a:p>
          </p:txBody>
        </p:sp>
        <p:sp>
          <p:nvSpPr>
            <p:cNvPr id="38924" name="Line 12">
              <a:extLst>
                <a:ext uri="{FF2B5EF4-FFF2-40B4-BE49-F238E27FC236}">
                  <a16:creationId xmlns:a16="http://schemas.microsoft.com/office/drawing/2014/main" id="{7259A52E-6636-4389-BD68-654A402FD274}"/>
                </a:ext>
              </a:extLst>
            </p:cNvPr>
            <p:cNvSpPr>
              <a:spLocks noChangeShapeType="1"/>
            </p:cNvSpPr>
            <p:nvPr/>
          </p:nvSpPr>
          <p:spPr bwMode="auto">
            <a:xfrm>
              <a:off x="1484313" y="5976938"/>
              <a:ext cx="6003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25" name="Text Box 13">
              <a:extLst>
                <a:ext uri="{FF2B5EF4-FFF2-40B4-BE49-F238E27FC236}">
                  <a16:creationId xmlns:a16="http://schemas.microsoft.com/office/drawing/2014/main" id="{8B27EFDF-DE2E-4B8A-BA89-CE03CE410611}"/>
                </a:ext>
              </a:extLst>
            </p:cNvPr>
            <p:cNvSpPr txBox="1">
              <a:spLocks noChangeArrowheads="1"/>
            </p:cNvSpPr>
            <p:nvPr/>
          </p:nvSpPr>
          <p:spPr bwMode="auto">
            <a:xfrm>
              <a:off x="769938" y="6026150"/>
              <a:ext cx="1214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Inner track</a:t>
              </a:r>
            </a:p>
          </p:txBody>
        </p:sp>
        <p:sp>
          <p:nvSpPr>
            <p:cNvPr id="38926" name="Text Box 14">
              <a:extLst>
                <a:ext uri="{FF2B5EF4-FFF2-40B4-BE49-F238E27FC236}">
                  <a16:creationId xmlns:a16="http://schemas.microsoft.com/office/drawing/2014/main" id="{34AD64CE-0C24-4936-BB06-BA82AC25E56C}"/>
                </a:ext>
              </a:extLst>
            </p:cNvPr>
            <p:cNvSpPr txBox="1">
              <a:spLocks noChangeArrowheads="1"/>
            </p:cNvSpPr>
            <p:nvPr/>
          </p:nvSpPr>
          <p:spPr bwMode="auto">
            <a:xfrm>
              <a:off x="6713538" y="6059487"/>
              <a:ext cx="1261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Outer track</a:t>
              </a:r>
            </a:p>
          </p:txBody>
        </p:sp>
      </p:grpSp>
    </p:spTree>
    <p:extLst>
      <p:ext uri="{BB962C8B-B14F-4D97-AF65-F5344CB8AC3E}">
        <p14:creationId xmlns:p14="http://schemas.microsoft.com/office/powerpoint/2010/main" val="1150400519"/>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a:solidFill>
                  <a:schemeClr val="bg1"/>
                </a:solidFill>
              </a:rPr>
              <a:t>Disk Scheduling</a:t>
            </a:r>
          </a:p>
        </p:txBody>
      </p:sp>
      <p:sp>
        <p:nvSpPr>
          <p:cNvPr id="3" name="Content Placeholder 2"/>
          <p:cNvSpPr>
            <a:spLocks noGrp="1"/>
          </p:cNvSpPr>
          <p:nvPr>
            <p:ph sz="half" idx="1"/>
          </p:nvPr>
        </p:nvSpPr>
        <p:spPr>
          <a:xfrm>
            <a:off x="457200" y="764275"/>
            <a:ext cx="8267140" cy="3750969"/>
          </a:xfrm>
        </p:spPr>
        <p:txBody>
          <a:bodyPr>
            <a:normAutofit lnSpcReduction="10000"/>
          </a:bodyPr>
          <a:lstStyle/>
          <a:p>
            <a:r>
              <a:rPr lang="en-US" dirty="0"/>
              <a:t>An example </a:t>
            </a:r>
            <a:r>
              <a:rPr lang="mr-IN" dirty="0"/>
              <a:t>–</a:t>
            </a:r>
            <a:r>
              <a:rPr lang="en-US" dirty="0"/>
              <a:t> </a:t>
            </a:r>
            <a:r>
              <a:rPr lang="en-US" i="1" dirty="0"/>
              <a:t>Elevator Algorithm</a:t>
            </a:r>
          </a:p>
          <a:p>
            <a:pPr lvl="1"/>
            <a:r>
              <a:rPr lang="en-US" dirty="0"/>
              <a:t>Assume</a:t>
            </a:r>
          </a:p>
          <a:p>
            <a:pPr lvl="2"/>
            <a:r>
              <a:rPr lang="en-US" dirty="0"/>
              <a:t>The seek time from track n to m is ABS(n-m).</a:t>
            </a:r>
          </a:p>
          <a:p>
            <a:pPr lvl="2"/>
            <a:r>
              <a:rPr lang="en-US" dirty="0"/>
              <a:t>The I/O request queue is for sectors on tracks </a:t>
            </a:r>
            <a:r>
              <a:rPr lang="en-US" dirty="0">
                <a:sym typeface="Wingdings"/>
              </a:rPr>
              <a:t>1, 9, 2, 8, 3.</a:t>
            </a:r>
          </a:p>
          <a:p>
            <a:pPr lvl="2"/>
            <a:r>
              <a:rPr lang="en-US" dirty="0">
                <a:sym typeface="Wingdings"/>
              </a:rPr>
              <a:t>The head is currently on track 5.</a:t>
            </a:r>
          </a:p>
          <a:p>
            <a:pPr lvl="1"/>
            <a:r>
              <a:rPr lang="en-US" dirty="0">
                <a:sym typeface="Wingdings"/>
              </a:rPr>
              <a:t>Total seek time for FIFO processing</a:t>
            </a:r>
          </a:p>
          <a:p>
            <a:pPr lvl="2"/>
            <a:r>
              <a:rPr lang="en-US" dirty="0">
                <a:sym typeface="Wingdings"/>
              </a:rPr>
              <a:t>Seek order is 519283</a:t>
            </a:r>
          </a:p>
          <a:p>
            <a:pPr lvl="2"/>
            <a:r>
              <a:rPr lang="en-US" dirty="0">
                <a:sym typeface="Wingdings"/>
              </a:rPr>
              <a:t>Total seek time is ABS(5-1) + ABS(1-9) + ABS(9-2) + ABS(2-8) + ABS(8-3)  = 30</a:t>
            </a:r>
          </a:p>
          <a:p>
            <a:pPr lvl="1"/>
            <a:r>
              <a:rPr lang="en-US" dirty="0">
                <a:sym typeface="Wingdings"/>
              </a:rPr>
              <a:t>If the head goes all the way up and all the way down, like an elevator,</a:t>
            </a:r>
          </a:p>
          <a:p>
            <a:pPr lvl="2"/>
            <a:r>
              <a:rPr lang="en-US" dirty="0">
                <a:sym typeface="Wingdings"/>
              </a:rPr>
              <a:t>The seek order 589321</a:t>
            </a:r>
          </a:p>
          <a:p>
            <a:pPr lvl="2"/>
            <a:r>
              <a:rPr lang="en-US" dirty="0">
                <a:sym typeface="Wingdings"/>
              </a:rPr>
              <a:t>Total seek time is ABS(5-8) + ABS(8-9) + ABS(9-3) + ABS(3-2) + ABS(2-1) = 12</a:t>
            </a:r>
          </a:p>
          <a:p>
            <a:r>
              <a:rPr lang="en-US" dirty="0">
                <a:sym typeface="Wingdings"/>
              </a:rPr>
              <a:t>There is a rich body of research and algorithms on optimizing</a:t>
            </a:r>
          </a:p>
          <a:p>
            <a:pPr lvl="1"/>
            <a:r>
              <a:rPr lang="en-US" dirty="0">
                <a:sym typeface="Wingdings"/>
              </a:rPr>
              <a:t>Blocks on tracks/sectors.</a:t>
            </a:r>
          </a:p>
          <a:p>
            <a:pPr lvl="1"/>
            <a:r>
              <a:rPr lang="en-US" dirty="0">
                <a:sym typeface="Wingdings"/>
              </a:rPr>
              <a:t>Seek/rotation optimization.</a:t>
            </a:r>
            <a:endParaRPr lang="en-US" dirty="0"/>
          </a:p>
          <a:p>
            <a:pPr lvl="2"/>
            <a:endParaRPr lang="en-US" dirty="0"/>
          </a:p>
        </p:txBody>
      </p:sp>
    </p:spTree>
    <p:extLst>
      <p:ext uri="{BB962C8B-B14F-4D97-AF65-F5344CB8AC3E}">
        <p14:creationId xmlns:p14="http://schemas.microsoft.com/office/powerpoint/2010/main" val="3296247696"/>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099"/>
            <a:ext cx="8279946" cy="387798"/>
          </a:xfrm>
        </p:spPr>
        <p:txBody>
          <a:bodyPr/>
          <a:lstStyle/>
          <a:p>
            <a:pPr algn="l"/>
            <a:r>
              <a:rPr lang="en-US" dirty="0">
                <a:solidFill>
                  <a:schemeClr val="bg1"/>
                </a:solidFill>
              </a:rPr>
              <a:t>Data Access Patterns</a:t>
            </a:r>
          </a:p>
        </p:txBody>
      </p:sp>
      <p:sp>
        <p:nvSpPr>
          <p:cNvPr id="3" name="Content Placeholder 2"/>
          <p:cNvSpPr>
            <a:spLocks noGrp="1"/>
          </p:cNvSpPr>
          <p:nvPr>
            <p:ph sz="half" idx="1"/>
          </p:nvPr>
        </p:nvSpPr>
        <p:spPr>
          <a:xfrm>
            <a:off x="457200" y="743803"/>
            <a:ext cx="8267140" cy="3771441"/>
          </a:xfrm>
        </p:spPr>
        <p:txBody>
          <a:bodyPr>
            <a:normAutofit fontScale="92500" lnSpcReduction="10000"/>
          </a:bodyPr>
          <a:lstStyle/>
          <a:p>
            <a:pPr>
              <a:lnSpc>
                <a:spcPct val="110000"/>
              </a:lnSpc>
              <a:spcBef>
                <a:spcPts val="0"/>
              </a:spcBef>
              <a:spcAft>
                <a:spcPts val="200"/>
              </a:spcAft>
            </a:pPr>
            <a:r>
              <a:rPr lang="en-US" dirty="0"/>
              <a:t>Think about accessing tuples in a database. The access patterns are not completely random. For example, </a:t>
            </a:r>
          </a:p>
          <a:p>
            <a:pPr lvl="1">
              <a:lnSpc>
                <a:spcPct val="110000"/>
              </a:lnSpc>
              <a:spcBef>
                <a:spcPts val="0"/>
              </a:spcBef>
              <a:spcAft>
                <a:spcPts val="200"/>
              </a:spcAft>
            </a:pPr>
            <a:r>
              <a:rPr lang="en-US" dirty="0"/>
              <a:t>SELECT </a:t>
            </a:r>
            <a:r>
              <a:rPr lang="mr-IN" dirty="0"/>
              <a:t>…</a:t>
            </a:r>
            <a:r>
              <a:rPr lang="en-US" dirty="0"/>
              <a:t> ORDER BY </a:t>
            </a:r>
            <a:r>
              <a:rPr lang="mr-IN" dirty="0"/>
              <a:t>…</a:t>
            </a:r>
            <a:r>
              <a:rPr lang="en-US" dirty="0"/>
              <a:t> </a:t>
            </a:r>
            <a:r>
              <a:rPr lang="en-US" dirty="0">
                <a:sym typeface="Wingdings"/>
              </a:rPr>
              <a:t> </a:t>
            </a:r>
            <a:r>
              <a:rPr lang="en-US" i="1" dirty="0">
                <a:sym typeface="Wingdings"/>
              </a:rPr>
              <a:t>I look for things in sequence.</a:t>
            </a:r>
            <a:endParaRPr lang="en-US" dirty="0"/>
          </a:p>
          <a:p>
            <a:pPr lvl="1">
              <a:lnSpc>
                <a:spcPct val="110000"/>
              </a:lnSpc>
              <a:spcBef>
                <a:spcPts val="0"/>
              </a:spcBef>
              <a:spcAft>
                <a:spcPts val="200"/>
              </a:spcAft>
            </a:pPr>
            <a:r>
              <a:rPr lang="en-US" dirty="0"/>
              <a:t>SELECT </a:t>
            </a:r>
            <a:r>
              <a:rPr lang="mr-IN" dirty="0"/>
              <a:t>…</a:t>
            </a:r>
            <a:r>
              <a:rPr lang="en-US" dirty="0"/>
              <a:t> WHERE </a:t>
            </a:r>
            <a:r>
              <a:rPr lang="en-US" dirty="0" err="1"/>
              <a:t>last_name</a:t>
            </a:r>
            <a:r>
              <a:rPr lang="en-US" dirty="0"/>
              <a:t>=“Smith” </a:t>
            </a:r>
            <a:r>
              <a:rPr lang="en-US" dirty="0">
                <a:sym typeface="Wingdings"/>
              </a:rPr>
              <a:t> </a:t>
            </a:r>
            <a:r>
              <a:rPr lang="en-US" i="1" dirty="0">
                <a:sym typeface="Wingdings"/>
              </a:rPr>
              <a:t>I look for sets of things.</a:t>
            </a:r>
          </a:p>
          <a:p>
            <a:pPr lvl="1">
              <a:lnSpc>
                <a:spcPct val="110000"/>
              </a:lnSpc>
              <a:spcBef>
                <a:spcPts val="0"/>
              </a:spcBef>
              <a:spcAft>
                <a:spcPts val="200"/>
              </a:spcAft>
            </a:pPr>
            <a:r>
              <a:rPr lang="en-US" dirty="0">
                <a:sym typeface="Wingdings"/>
              </a:rPr>
              <a:t>CREATE VIEW AS SELECT </a:t>
            </a:r>
            <a:r>
              <a:rPr lang="mr-IN" dirty="0">
                <a:sym typeface="Wingdings"/>
              </a:rPr>
              <a:t>…</a:t>
            </a:r>
            <a:r>
              <a:rPr lang="en-US" dirty="0">
                <a:sym typeface="Wingdings"/>
              </a:rPr>
              <a:t> FROM JOIN </a:t>
            </a:r>
            <a:r>
              <a:rPr lang="mr-IN" dirty="0">
                <a:sym typeface="Wingdings"/>
              </a:rPr>
              <a:t>…</a:t>
            </a:r>
            <a:r>
              <a:rPr lang="en-US" dirty="0">
                <a:sym typeface="Wingdings"/>
              </a:rPr>
              <a:t> ON </a:t>
            </a:r>
            <a:r>
              <a:rPr lang="en-US" dirty="0" err="1">
                <a:sym typeface="Wingdings"/>
              </a:rPr>
              <a:t>A.x</a:t>
            </a:r>
            <a:r>
              <a:rPr lang="en-US" dirty="0">
                <a:sym typeface="Wingdings"/>
              </a:rPr>
              <a:t>=</a:t>
            </a:r>
            <a:r>
              <a:rPr lang="en-US" dirty="0" err="1">
                <a:sym typeface="Wingdings"/>
              </a:rPr>
              <a:t>B.y</a:t>
            </a:r>
            <a:r>
              <a:rPr lang="en-US" dirty="0">
                <a:sym typeface="Wingdings"/>
              </a:rPr>
              <a:t> </a:t>
            </a:r>
            <a:br>
              <a:rPr lang="en-US" dirty="0">
                <a:sym typeface="Wingdings"/>
              </a:rPr>
            </a:br>
            <a:r>
              <a:rPr lang="en-US" i="1" dirty="0">
                <a:sym typeface="Wingdings"/>
              </a:rPr>
              <a:t>I look for things in pairs of sets.</a:t>
            </a:r>
          </a:p>
          <a:p>
            <a:pPr>
              <a:lnSpc>
                <a:spcPct val="110000"/>
              </a:lnSpc>
              <a:spcBef>
                <a:spcPts val="0"/>
              </a:spcBef>
              <a:spcAft>
                <a:spcPts val="200"/>
              </a:spcAft>
            </a:pPr>
            <a:r>
              <a:rPr lang="en-US" dirty="0">
                <a:sym typeface="Wingdings"/>
              </a:rPr>
              <a:t>Optimizing I/O performance</a:t>
            </a:r>
          </a:p>
          <a:p>
            <a:pPr lvl="1">
              <a:lnSpc>
                <a:spcPct val="110000"/>
              </a:lnSpc>
              <a:spcBef>
                <a:spcPts val="0"/>
              </a:spcBef>
              <a:spcAft>
                <a:spcPts val="200"/>
              </a:spcAft>
            </a:pPr>
            <a:r>
              <a:rPr lang="en-US" dirty="0">
                <a:sym typeface="Wingdings"/>
              </a:rPr>
              <a:t>Group records into blocks if accessed together.</a:t>
            </a:r>
          </a:p>
          <a:p>
            <a:pPr lvl="1">
              <a:lnSpc>
                <a:spcPct val="110000"/>
              </a:lnSpc>
              <a:spcBef>
                <a:spcPts val="0"/>
              </a:spcBef>
              <a:spcAft>
                <a:spcPts val="200"/>
              </a:spcAft>
            </a:pPr>
            <a:r>
              <a:rPr lang="en-US" dirty="0">
                <a:sym typeface="Wingdings"/>
              </a:rPr>
              <a:t>Group blocks onto the same sector/cylinder if accessed together/sequentially </a:t>
            </a:r>
            <a:br>
              <a:rPr lang="en-US" dirty="0">
                <a:sym typeface="Wingdings"/>
              </a:rPr>
            </a:br>
            <a:r>
              <a:rPr lang="en-US" dirty="0">
                <a:sym typeface="Wingdings"/>
              </a:rPr>
              <a:t>Eliminates seek time.</a:t>
            </a:r>
          </a:p>
          <a:p>
            <a:pPr lvl="1">
              <a:lnSpc>
                <a:spcPct val="110000"/>
              </a:lnSpc>
              <a:spcBef>
                <a:spcPts val="0"/>
              </a:spcBef>
              <a:spcAft>
                <a:spcPts val="200"/>
              </a:spcAft>
            </a:pPr>
            <a:r>
              <a:rPr lang="en-US" dirty="0">
                <a:sym typeface="Wingdings"/>
              </a:rPr>
              <a:t>Schedule access: </a:t>
            </a:r>
          </a:p>
          <a:p>
            <a:pPr lvl="2">
              <a:lnSpc>
                <a:spcPct val="110000"/>
              </a:lnSpc>
              <a:spcBef>
                <a:spcPts val="0"/>
              </a:spcBef>
              <a:spcAft>
                <a:spcPts val="200"/>
              </a:spcAft>
            </a:pPr>
            <a:r>
              <a:rPr lang="en-US" dirty="0">
                <a:sym typeface="Wingdings"/>
              </a:rPr>
              <a:t>If I have to read cylinders 1, 9, 2, 8, 3</a:t>
            </a:r>
          </a:p>
          <a:p>
            <a:pPr lvl="2">
              <a:lnSpc>
                <a:spcPct val="110000"/>
              </a:lnSpc>
              <a:spcBef>
                <a:spcPts val="0"/>
              </a:spcBef>
              <a:spcAft>
                <a:spcPts val="200"/>
              </a:spcAft>
            </a:pPr>
            <a:r>
              <a:rPr lang="en-US" dirty="0">
                <a:sym typeface="Wingdings"/>
              </a:rPr>
              <a:t>A better ordering is 1,2,3,9,8.</a:t>
            </a:r>
          </a:p>
          <a:p>
            <a:pPr lvl="1">
              <a:lnSpc>
                <a:spcPct val="110000"/>
              </a:lnSpc>
              <a:spcBef>
                <a:spcPts val="0"/>
              </a:spcBef>
              <a:spcAft>
                <a:spcPts val="200"/>
              </a:spcAft>
            </a:pPr>
            <a:r>
              <a:rPr lang="en-US" dirty="0">
                <a:sym typeface="Wingdings"/>
              </a:rPr>
              <a:t>Stripe across disks:  Read one block from 10 disks instead one 10 from 1.</a:t>
            </a:r>
          </a:p>
          <a:p>
            <a:pPr lvl="1">
              <a:lnSpc>
                <a:spcPct val="110000"/>
              </a:lnSpc>
              <a:spcBef>
                <a:spcPts val="0"/>
              </a:spcBef>
              <a:spcAft>
                <a:spcPts val="200"/>
              </a:spcAft>
            </a:pPr>
            <a:r>
              <a:rPr lang="en-US" dirty="0">
                <a:sym typeface="Wingdings"/>
              </a:rPr>
              <a:t>Pre-fetch and preload.</a:t>
            </a:r>
          </a:p>
          <a:p>
            <a:pPr lvl="1">
              <a:lnSpc>
                <a:spcPct val="110000"/>
              </a:lnSpc>
              <a:spcBef>
                <a:spcPts val="0"/>
              </a:spcBef>
              <a:spcAft>
                <a:spcPts val="200"/>
              </a:spcAft>
            </a:pPr>
            <a:endParaRPr lang="en-US" dirty="0"/>
          </a:p>
        </p:txBody>
      </p:sp>
    </p:spTree>
    <p:extLst>
      <p:ext uri="{BB962C8B-B14F-4D97-AF65-F5344CB8AC3E}">
        <p14:creationId xmlns:p14="http://schemas.microsoft.com/office/powerpoint/2010/main" val="1328150659"/>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3691651535"/>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39126" cy="581698"/>
          </a:xfrm>
        </p:spPr>
        <p:txBody>
          <a:bodyPr/>
          <a:lstStyle/>
          <a:p>
            <a:pPr algn="l"/>
            <a:r>
              <a:rPr lang="en-US" sz="1800" dirty="0">
                <a:solidFill>
                  <a:schemeClr val="bg1"/>
                </a:solidFill>
              </a:rPr>
              <a:t>Another View </a:t>
            </a:r>
            <a:br>
              <a:rPr lang="en-US" sz="1800" dirty="0">
                <a:solidFill>
                  <a:schemeClr val="bg1"/>
                </a:solidFill>
              </a:rPr>
            </a:br>
            <a:r>
              <a:rPr lang="en-US" sz="1050" dirty="0">
                <a:solidFill>
                  <a:schemeClr val="bg1"/>
                </a:solidFill>
              </a:rPr>
              <a:t>(http://</a:t>
            </a:r>
            <a:r>
              <a:rPr lang="en-US" sz="1050" dirty="0" err="1">
                <a:solidFill>
                  <a:schemeClr val="bg1"/>
                </a:solidFill>
              </a:rPr>
              <a:t>www.c-jump.com</a:t>
            </a:r>
            <a:r>
              <a:rPr lang="en-US" sz="1050" dirty="0">
                <a:solidFill>
                  <a:schemeClr val="bg1"/>
                </a:solidFill>
              </a:rPr>
              <a:t>/CIS24/Slides/</a:t>
            </a:r>
            <a:r>
              <a:rPr lang="en-US" sz="1050" dirty="0" err="1">
                <a:solidFill>
                  <a:schemeClr val="bg1"/>
                </a:solidFill>
              </a:rPr>
              <a:t>DiskDrives</a:t>
            </a:r>
            <a:r>
              <a:rPr lang="en-US" sz="1050" dirty="0">
                <a:solidFill>
                  <a:schemeClr val="bg1"/>
                </a:solidFill>
              </a:rPr>
              <a:t>/D01_0150_chs_vs_lba.htm)</a:t>
            </a:r>
          </a:p>
        </p:txBody>
      </p:sp>
      <p:pic>
        <p:nvPicPr>
          <p:cNvPr id="3" name="Picture 2"/>
          <p:cNvPicPr>
            <a:picLocks noChangeAspect="1"/>
          </p:cNvPicPr>
          <p:nvPr/>
        </p:nvPicPr>
        <p:blipFill>
          <a:blip r:embed="rId2"/>
          <a:stretch>
            <a:fillRect/>
          </a:stretch>
        </p:blipFill>
        <p:spPr>
          <a:xfrm>
            <a:off x="990600" y="742950"/>
            <a:ext cx="6370340" cy="3873855"/>
          </a:xfrm>
          <a:prstGeom prst="rect">
            <a:avLst/>
          </a:prstGeom>
        </p:spPr>
      </p:pic>
    </p:spTree>
    <p:extLst>
      <p:ext uri="{BB962C8B-B14F-4D97-AF65-F5344CB8AC3E}">
        <p14:creationId xmlns:p14="http://schemas.microsoft.com/office/powerpoint/2010/main" val="1221786260"/>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Data Storage Structures</a:t>
            </a:r>
            <a:br>
              <a:rPr lang="en-US" altLang="en-US" sz="2800" i="1" dirty="0">
                <a:solidFill>
                  <a:schemeClr val="bg1"/>
                </a:solidFill>
              </a:rPr>
            </a:br>
            <a:r>
              <a:rPr lang="en-US" altLang="en-US" sz="2800" i="1" dirty="0">
                <a:solidFill>
                  <a:schemeClr val="bg1"/>
                </a:solidFill>
              </a:rPr>
              <a:t>(Database Systems Concepts, V7, Ch. 13)</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57</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(F18): </a:t>
            </a:r>
            <a:r>
              <a:rPr lang="en-US" altLang="en-US" sz="1200" i="1" dirty="0">
                <a:solidFill>
                  <a:schemeClr val="bg1"/>
                </a:solidFill>
              </a:rPr>
              <a:t>Lecture 8: Disks, I/O, Indexes</a:t>
            </a:r>
          </a:p>
        </p:txBody>
      </p:sp>
    </p:spTree>
    <p:extLst>
      <p:ext uri="{BB962C8B-B14F-4D97-AF65-F5344CB8AC3E}">
        <p14:creationId xmlns:p14="http://schemas.microsoft.com/office/powerpoint/2010/main" val="1712971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1098182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1057234574"/>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Focus for next part of course.</a:t>
            </a:r>
            <a:endParaRPr lang="en-US" sz="2000" dirty="0">
              <a:solidFill>
                <a:srgbClr val="FF0000"/>
              </a:solidFill>
              <a:latin typeface="+mn-lt"/>
            </a:endParaRPr>
          </a:p>
        </p:txBody>
      </p:sp>
    </p:spTree>
    <p:extLst>
      <p:ext uri="{BB962C8B-B14F-4D97-AF65-F5344CB8AC3E}">
        <p14:creationId xmlns:p14="http://schemas.microsoft.com/office/powerpoint/2010/main" val="1909441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992"/>
            <a:ext cx="8279946" cy="387798"/>
          </a:xfrm>
        </p:spPr>
        <p:txBody>
          <a:bodyPr/>
          <a:lstStyle/>
          <a:p>
            <a:pPr algn="l"/>
            <a:r>
              <a:rPr lang="en-US" dirty="0">
                <a:solidFill>
                  <a:schemeClr val="bg1"/>
                </a:solidFill>
              </a:rPr>
              <a:t>Fixed Length Record</a:t>
            </a:r>
          </a:p>
        </p:txBody>
      </p:sp>
      <p:sp>
        <p:nvSpPr>
          <p:cNvPr id="3" name="Content Placeholder 2"/>
          <p:cNvSpPr>
            <a:spLocks noGrp="1"/>
          </p:cNvSpPr>
          <p:nvPr>
            <p:ph sz="half" idx="1"/>
          </p:nvPr>
        </p:nvSpPr>
        <p:spPr>
          <a:xfrm>
            <a:off x="457200" y="969264"/>
            <a:ext cx="8421624" cy="3545980"/>
          </a:xfrm>
        </p:spPr>
        <p:txBody>
          <a:bodyPr/>
          <a:lstStyle/>
          <a:p>
            <a:r>
              <a:rPr lang="en-US" dirty="0"/>
              <a:t>Sample DDL</a:t>
            </a:r>
          </a:p>
          <a:p>
            <a:pPr marL="346075" lvl="1" indent="0">
              <a:buNone/>
            </a:pPr>
            <a:r>
              <a:rPr lang="en-US" b="1" dirty="0">
                <a:solidFill>
                  <a:srgbClr val="000080"/>
                </a:solidFill>
              </a:rPr>
              <a:t>CREATE TABLE </a:t>
            </a:r>
            <a:r>
              <a:rPr lang="en-US" dirty="0"/>
              <a:t>`products` (</a:t>
            </a:r>
            <a:br>
              <a:rPr lang="en-US" dirty="0"/>
            </a:br>
            <a:r>
              <a:rPr lang="en-US" dirty="0"/>
              <a:t>  `</a:t>
            </a:r>
            <a:r>
              <a:rPr lang="en-US" dirty="0" err="1"/>
              <a:t>product_id</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product_name</a:t>
            </a:r>
            <a:r>
              <a:rPr lang="en-US" dirty="0"/>
              <a:t>` </a:t>
            </a:r>
            <a:r>
              <a:rPr lang="en-US" b="1" i="1" dirty="0">
                <a:solidFill>
                  <a:srgbClr val="660E7A"/>
                </a:solidFill>
              </a:rPr>
              <a:t>varchar</a:t>
            </a:r>
            <a:r>
              <a:rPr lang="en-US" dirty="0"/>
              <a:t>(</a:t>
            </a:r>
            <a:r>
              <a:rPr lang="en-US" dirty="0">
                <a:solidFill>
                  <a:srgbClr val="0000FF"/>
                </a:solidFill>
              </a:rPr>
              <a:t>16</a:t>
            </a:r>
            <a:r>
              <a:rPr lang="en-US" dirty="0"/>
              <a:t>) </a:t>
            </a:r>
            <a:r>
              <a:rPr lang="en-US" b="1" dirty="0">
                <a:solidFill>
                  <a:srgbClr val="000080"/>
                </a:solidFill>
              </a:rPr>
              <a:t>NOT NULL</a:t>
            </a:r>
            <a:r>
              <a:rPr lang="en-US" dirty="0"/>
              <a:t>,</a:t>
            </a:r>
            <a:br>
              <a:rPr lang="en-US" dirty="0"/>
            </a:br>
            <a:r>
              <a:rPr lang="en-US" dirty="0"/>
              <a:t>  `</a:t>
            </a:r>
            <a:r>
              <a:rPr lang="en-US" dirty="0" err="1"/>
              <a:t>product_description</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product_brand</a:t>
            </a:r>
            <a:r>
              <a:rPr lang="en-US" dirty="0"/>
              <a:t>` </a:t>
            </a:r>
            <a:r>
              <a:rPr lang="en-US" dirty="0" err="1"/>
              <a:t>enum</a:t>
            </a:r>
            <a:r>
              <a:rPr lang="en-US" dirty="0"/>
              <a:t>(</a:t>
            </a:r>
            <a:r>
              <a:rPr lang="en-US" b="1" dirty="0">
                <a:solidFill>
                  <a:srgbClr val="008000"/>
                </a:solidFill>
              </a:rPr>
              <a:t>'</a:t>
            </a:r>
            <a:r>
              <a:rPr lang="en-US" b="1" dirty="0" err="1">
                <a:solidFill>
                  <a:srgbClr val="008000"/>
                </a:solidFill>
              </a:rPr>
              <a:t>IBM'</a:t>
            </a:r>
            <a:r>
              <a:rPr lang="en-US" dirty="0" err="1"/>
              <a:t>,</a:t>
            </a:r>
            <a:r>
              <a:rPr lang="en-US" b="1" dirty="0" err="1">
                <a:solidFill>
                  <a:srgbClr val="008000"/>
                </a:solidFill>
              </a:rPr>
              <a:t>'HP'</a:t>
            </a:r>
            <a:r>
              <a:rPr lang="en-US" dirty="0" err="1"/>
              <a:t>,</a:t>
            </a:r>
            <a:r>
              <a:rPr lang="en-US" b="1" dirty="0" err="1">
                <a:solidFill>
                  <a:srgbClr val="008000"/>
                </a:solidFill>
              </a:rPr>
              <a:t>'Acer'</a:t>
            </a:r>
            <a:r>
              <a:rPr lang="en-US" dirty="0" err="1"/>
              <a:t>,</a:t>
            </a:r>
            <a:r>
              <a:rPr lang="en-US" b="1" dirty="0" err="1">
                <a:solidFill>
                  <a:srgbClr val="008000"/>
                </a:solidFill>
              </a:rPr>
              <a:t>'Lenovo'</a:t>
            </a:r>
            <a:r>
              <a:rPr lang="en-US" dirty="0" err="1"/>
              <a:t>,</a:t>
            </a:r>
            <a:r>
              <a:rPr lang="en-US" b="1" dirty="0" err="1">
                <a:solidFill>
                  <a:srgbClr val="008000"/>
                </a:solidFill>
              </a:rPr>
              <a:t>'Some</a:t>
            </a:r>
            <a:r>
              <a:rPr lang="en-US" b="1" dirty="0">
                <a:solidFill>
                  <a:srgbClr val="008000"/>
                </a:solidFill>
              </a:rPr>
              <a:t> really long brand name'</a:t>
            </a:r>
            <a:r>
              <a:rPr lang="en-US" dirty="0"/>
              <a:t>) </a:t>
            </a:r>
            <a:r>
              <a:rPr lang="en-US" b="1" dirty="0">
                <a:solidFill>
                  <a:srgbClr val="000080"/>
                </a:solidFill>
              </a:rPr>
              <a:t>NOT NULL</a:t>
            </a:r>
            <a:r>
              <a:rPr lang="en-US" dirty="0"/>
              <a:t>,</a:t>
            </a:r>
            <a:br>
              <a:rPr lang="en-US" dirty="0"/>
            </a:br>
            <a:r>
              <a:rPr lang="en-US" dirty="0"/>
              <a:t>  </a:t>
            </a:r>
            <a:r>
              <a:rPr lang="en-US" b="1" dirty="0">
                <a:solidFill>
                  <a:srgbClr val="000080"/>
                </a:solidFill>
              </a:rPr>
              <a:t>PRIMARY KEY </a:t>
            </a:r>
            <a:r>
              <a:rPr lang="en-US" dirty="0"/>
              <a:t>(`</a:t>
            </a:r>
            <a:r>
              <a:rPr lang="en-US" dirty="0" err="1"/>
              <a:t>product_id</a:t>
            </a:r>
            <a:r>
              <a:rPr lang="en-US" dirty="0"/>
              <a:t>`)</a:t>
            </a:r>
            <a:br>
              <a:rPr lang="en-US" dirty="0"/>
            </a:br>
            <a:r>
              <a:rPr lang="en-US" dirty="0"/>
              <a:t>) ENGINE=</a:t>
            </a:r>
            <a:r>
              <a:rPr lang="en-US" dirty="0" err="1"/>
              <a:t>InnoDB</a:t>
            </a:r>
            <a:r>
              <a:rPr lang="en-US" dirty="0"/>
              <a:t> </a:t>
            </a:r>
            <a:r>
              <a:rPr lang="en-US" b="1" dirty="0">
                <a:solidFill>
                  <a:srgbClr val="000080"/>
                </a:solidFill>
              </a:rPr>
              <a:t>DEFAULT </a:t>
            </a:r>
            <a:r>
              <a:rPr lang="en-US" dirty="0"/>
              <a:t>CHARSET=utf8;</a:t>
            </a:r>
          </a:p>
          <a:p>
            <a:pPr marL="285750" indent="-285750"/>
            <a:r>
              <a:rPr lang="en-US" dirty="0"/>
              <a:t>Why</a:t>
            </a:r>
          </a:p>
          <a:p>
            <a:pPr marL="631825" lvl="1" indent="-285750"/>
            <a:r>
              <a:rPr lang="en-US" dirty="0"/>
              <a:t>Is this fixed length? </a:t>
            </a:r>
            <a:r>
              <a:rPr lang="en-US" dirty="0" err="1"/>
              <a:t>product_brand</a:t>
            </a:r>
            <a:r>
              <a:rPr lang="en-US" dirty="0"/>
              <a:t> and </a:t>
            </a:r>
            <a:r>
              <a:rPr lang="en-US" dirty="0" err="1"/>
              <a:t>product_name</a:t>
            </a:r>
            <a:r>
              <a:rPr lang="en-US" dirty="0"/>
              <a:t> are clearly variable length.</a:t>
            </a:r>
          </a:p>
          <a:p>
            <a:pPr marL="631825" lvl="1" indent="-285750"/>
            <a:r>
              <a:rPr lang="en-US" dirty="0"/>
              <a:t>Isn’t char(8) to short for a product description?</a:t>
            </a:r>
          </a:p>
        </p:txBody>
      </p:sp>
    </p:spTree>
    <p:extLst>
      <p:ext uri="{BB962C8B-B14F-4D97-AF65-F5344CB8AC3E}">
        <p14:creationId xmlns:p14="http://schemas.microsoft.com/office/powerpoint/2010/main" val="5698528"/>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60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 (English and German)</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040365151"/>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Rounded Rectangle 4"/>
          <p:cNvSpPr/>
          <p:nvPr/>
        </p:nvSpPr>
        <p:spPr>
          <a:xfrm>
            <a:off x="841248" y="583970"/>
            <a:ext cx="6967728" cy="3776472"/>
          </a:xfrm>
          <a:prstGeom prst="roundRect">
            <a:avLst/>
          </a:prstGeom>
          <a:solidFill>
            <a:schemeClr val="accent1"/>
          </a:solidFill>
          <a:effectLst/>
        </p:spPr>
        <p:txBody>
          <a:bodyPr wrap="square" lIns="182880" tIns="137160" rIns="137160" bIns="137160" rtlCol="0" anchor="ctr">
            <a:noAutofit/>
          </a:bodyPr>
          <a:lstStyle/>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This concept is</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An element of data modeling and design</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Not DBMS implementation or data management.</a:t>
            </a:r>
          </a:p>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I introduce the concept because</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Important, general data model topic we have not covered.</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Pattern is a reason why many records we think would be variable are often fixed.</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VARCHAR field in a tuple is often</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 pointer to a value in some other record.</a:t>
            </a:r>
          </a:p>
        </p:txBody>
      </p:sp>
    </p:spTree>
    <p:extLst>
      <p:ext uri="{BB962C8B-B14F-4D97-AF65-F5344CB8AC3E}">
        <p14:creationId xmlns:p14="http://schemas.microsoft.com/office/powerpoint/2010/main" val="359161158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214"/>
            <a:ext cx="8279946" cy="387798"/>
          </a:xfrm>
        </p:spPr>
        <p:txBody>
          <a:bodyPr/>
          <a:lstStyle/>
          <a:p>
            <a:pPr algn="l"/>
            <a:r>
              <a:rPr lang="en-US" dirty="0">
                <a:solidFill>
                  <a:schemeClr val="bg1"/>
                </a:solidFill>
              </a:rPr>
              <a:t>Hypothetical Explanation</a:t>
            </a:r>
          </a:p>
        </p:txBody>
      </p:sp>
      <p:sp>
        <p:nvSpPr>
          <p:cNvPr id="3" name="Content Placeholder 2"/>
          <p:cNvSpPr>
            <a:spLocks noGrp="1"/>
          </p:cNvSpPr>
          <p:nvPr>
            <p:ph sz="half" idx="1"/>
          </p:nvPr>
        </p:nvSpPr>
        <p:spPr>
          <a:xfrm>
            <a:off x="139372" y="514350"/>
            <a:ext cx="8458402" cy="3977640"/>
          </a:xfrm>
        </p:spPr>
        <p:txBody>
          <a:bodyPr>
            <a:noAutofit/>
          </a:bodyPr>
          <a:lstStyle/>
          <a:p>
            <a:pPr>
              <a:spcBef>
                <a:spcPts val="0"/>
              </a:spcBef>
            </a:pPr>
            <a:r>
              <a:rPr lang="en-US" sz="1600" dirty="0"/>
              <a:t> `</a:t>
            </a:r>
            <a:r>
              <a:rPr lang="en-US" sz="1600" dirty="0" err="1"/>
              <a:t>product_name</a:t>
            </a:r>
            <a:r>
              <a:rPr lang="en-US" sz="1600" dirty="0"/>
              <a:t>` </a:t>
            </a:r>
            <a:r>
              <a:rPr lang="en-US" sz="1600" b="1" i="1" dirty="0">
                <a:solidFill>
                  <a:srgbClr val="660E7A"/>
                </a:solidFill>
              </a:rPr>
              <a:t>varchar</a:t>
            </a:r>
            <a:r>
              <a:rPr lang="en-US" sz="1600" dirty="0"/>
              <a:t>(</a:t>
            </a:r>
            <a:r>
              <a:rPr lang="en-US" sz="1600" dirty="0">
                <a:solidFill>
                  <a:srgbClr val="0000FF"/>
                </a:solidFill>
              </a:rPr>
              <a:t>16</a:t>
            </a:r>
            <a:r>
              <a:rPr lang="en-US" sz="1600" dirty="0"/>
              <a:t>) </a:t>
            </a:r>
            <a:r>
              <a:rPr lang="en-US" sz="1600" b="1" dirty="0">
                <a:solidFill>
                  <a:srgbClr val="000080"/>
                </a:solidFill>
              </a:rPr>
              <a:t>NOT NULL</a:t>
            </a:r>
            <a:endParaRPr lang="en-US" sz="1600" dirty="0"/>
          </a:p>
          <a:p>
            <a:pPr lvl="1">
              <a:spcBef>
                <a:spcPts val="0"/>
              </a:spcBef>
            </a:pPr>
            <a:r>
              <a:rPr lang="en-US" sz="1400" dirty="0"/>
              <a:t>(NB: Assumes that the </a:t>
            </a:r>
            <a:r>
              <a:rPr lang="en-US" sz="1400" dirty="0" err="1"/>
              <a:t>product_name</a:t>
            </a:r>
            <a:r>
              <a:rPr lang="en-US" sz="1400" dirty="0"/>
              <a:t> is not localized).</a:t>
            </a:r>
          </a:p>
          <a:p>
            <a:pPr lvl="1">
              <a:spcBef>
                <a:spcPts val="0"/>
              </a:spcBef>
            </a:pPr>
            <a:r>
              <a:rPr lang="en-US" sz="1400" dirty="0"/>
              <a:t>Length can be 0 .. 15 characters.</a:t>
            </a:r>
          </a:p>
          <a:p>
            <a:pPr lvl="1">
              <a:spcBef>
                <a:spcPts val="0"/>
              </a:spcBef>
            </a:pPr>
            <a:r>
              <a:rPr lang="en-US" sz="1400" dirty="0"/>
              <a:t>But,</a:t>
            </a:r>
          </a:p>
          <a:p>
            <a:pPr lvl="2">
              <a:spcBef>
                <a:spcPts val="0"/>
              </a:spcBef>
            </a:pPr>
            <a:r>
              <a:rPr lang="en-US" sz="1200" dirty="0"/>
              <a:t>If the value is almost always between 12 and 16 characters.</a:t>
            </a:r>
          </a:p>
          <a:p>
            <a:pPr lvl="2">
              <a:spcBef>
                <a:spcPts val="0"/>
              </a:spcBef>
            </a:pPr>
            <a:r>
              <a:rPr lang="en-US" sz="1200" dirty="0"/>
              <a:t>The database engine may decide to store in a fixed length area.</a:t>
            </a:r>
          </a:p>
          <a:p>
            <a:pPr lvl="2">
              <a:spcBef>
                <a:spcPts val="0"/>
              </a:spcBef>
            </a:pPr>
            <a:r>
              <a:rPr lang="en-US" sz="1200" dirty="0"/>
              <a:t>Because the relatively small savings available from treating like a variable length record</a:t>
            </a:r>
          </a:p>
          <a:p>
            <a:pPr lvl="2">
              <a:spcBef>
                <a:spcPts val="0"/>
              </a:spcBef>
            </a:pPr>
            <a:r>
              <a:rPr lang="en-US" sz="1200" dirty="0"/>
              <a:t>Does not justify the added complexity involved in variable size record management.</a:t>
            </a:r>
          </a:p>
          <a:p>
            <a:pPr>
              <a:spcBef>
                <a:spcPts val="0"/>
              </a:spcBef>
            </a:pPr>
            <a:r>
              <a:rPr lang="en-US" sz="1600" dirty="0"/>
              <a:t>`</a:t>
            </a:r>
            <a:r>
              <a:rPr lang="en-US" sz="1600" dirty="0" err="1"/>
              <a:t>product_brand</a:t>
            </a:r>
            <a:r>
              <a:rPr lang="en-US" sz="1600" dirty="0"/>
              <a:t>` </a:t>
            </a:r>
            <a:r>
              <a:rPr lang="en-US" sz="1600" dirty="0" err="1"/>
              <a:t>enum</a:t>
            </a:r>
            <a:r>
              <a:rPr lang="en-US" sz="1600" dirty="0"/>
              <a:t>(</a:t>
            </a:r>
            <a:r>
              <a:rPr lang="en-US" sz="1600" b="1" dirty="0">
                <a:solidFill>
                  <a:srgbClr val="008000"/>
                </a:solidFill>
              </a:rPr>
              <a:t>'</a:t>
            </a:r>
            <a:r>
              <a:rPr lang="en-US" sz="1600" b="1" dirty="0" err="1">
                <a:solidFill>
                  <a:srgbClr val="008000"/>
                </a:solidFill>
              </a:rPr>
              <a:t>IBM'</a:t>
            </a:r>
            <a:r>
              <a:rPr lang="en-US" sz="1600" dirty="0" err="1"/>
              <a:t>,</a:t>
            </a:r>
            <a:r>
              <a:rPr lang="en-US" sz="1600" b="1" dirty="0" err="1">
                <a:solidFill>
                  <a:srgbClr val="008000"/>
                </a:solidFill>
              </a:rPr>
              <a:t>'HP'</a:t>
            </a:r>
            <a:r>
              <a:rPr lang="en-US" sz="1600" dirty="0" err="1"/>
              <a:t>,</a:t>
            </a:r>
            <a:r>
              <a:rPr lang="en-US" sz="1600" b="1" dirty="0" err="1">
                <a:solidFill>
                  <a:srgbClr val="008000"/>
                </a:solidFill>
              </a:rPr>
              <a:t>'Acer'</a:t>
            </a:r>
            <a:r>
              <a:rPr lang="en-US" sz="1600" dirty="0" err="1"/>
              <a:t>,</a:t>
            </a:r>
            <a:r>
              <a:rPr lang="en-US" sz="1600" b="1" dirty="0" err="1">
                <a:solidFill>
                  <a:srgbClr val="008000"/>
                </a:solidFill>
              </a:rPr>
              <a:t>'Lenovo'</a:t>
            </a:r>
            <a:r>
              <a:rPr lang="en-US" sz="1600" dirty="0" err="1"/>
              <a:t>,</a:t>
            </a:r>
            <a:r>
              <a:rPr lang="en-US" sz="1600" b="1" dirty="0" err="1">
                <a:solidFill>
                  <a:srgbClr val="008000"/>
                </a:solidFill>
              </a:rPr>
              <a:t>'Some</a:t>
            </a:r>
            <a:r>
              <a:rPr lang="en-US" sz="1600" b="1" dirty="0">
                <a:solidFill>
                  <a:srgbClr val="008000"/>
                </a:solidFill>
              </a:rPr>
              <a:t> really long brand name'</a:t>
            </a:r>
            <a:r>
              <a:rPr lang="en-US" sz="1600" dirty="0"/>
              <a:t>) </a:t>
            </a:r>
          </a:p>
          <a:p>
            <a:pPr lvl="1">
              <a:spcBef>
                <a:spcPts val="0"/>
              </a:spcBef>
            </a:pPr>
            <a:r>
              <a:rPr lang="en-US" sz="1400" dirty="0"/>
              <a:t>The DB engine would/could represent with a 1 byte code in a lookup table.</a:t>
            </a:r>
          </a:p>
          <a:p>
            <a:pPr lvl="1">
              <a:spcBef>
                <a:spcPts val="0"/>
              </a:spcBef>
            </a:pPr>
            <a:r>
              <a:rPr lang="en-US" sz="1400" dirty="0"/>
              <a:t>This enables simplified, fixed length record management</a:t>
            </a:r>
          </a:p>
          <a:p>
            <a:pPr lvl="1">
              <a:spcBef>
                <a:spcPts val="0"/>
              </a:spcBef>
            </a:pPr>
            <a:r>
              <a:rPr lang="en-US" sz="1400" dirty="0"/>
              <a:t>And saves space because</a:t>
            </a:r>
          </a:p>
          <a:p>
            <a:pPr lvl="2">
              <a:spcBef>
                <a:spcPts val="0"/>
              </a:spcBef>
            </a:pPr>
            <a:r>
              <a:rPr lang="en-US" sz="1200" dirty="0"/>
              <a:t>1,000 products in the catalog from ‘Some really long brand’</a:t>
            </a:r>
          </a:p>
          <a:p>
            <a:pPr lvl="2">
              <a:spcBef>
                <a:spcPts val="0"/>
              </a:spcBef>
            </a:pPr>
            <a:r>
              <a:rPr lang="en-US" sz="1200" dirty="0"/>
              <a:t>Requires 1,000 bytes instead of 27,000 bytes.</a:t>
            </a:r>
          </a:p>
          <a:p>
            <a:pPr lvl="1">
              <a:spcBef>
                <a:spcPts val="0"/>
              </a:spcBef>
            </a:pPr>
            <a:r>
              <a:rPr lang="en-US" sz="1400" dirty="0"/>
              <a:t>Repeated values:</a:t>
            </a:r>
          </a:p>
          <a:p>
            <a:pPr lvl="2">
              <a:spcBef>
                <a:spcPts val="0"/>
              </a:spcBef>
            </a:pPr>
            <a:r>
              <a:rPr lang="en-US" sz="1200" dirty="0"/>
              <a:t>The same value occurring repeatedly in multiple distinct tuples is common, even when not an </a:t>
            </a:r>
            <a:r>
              <a:rPr lang="en-US" sz="1200" dirty="0" err="1"/>
              <a:t>enum</a:t>
            </a:r>
            <a:r>
              <a:rPr lang="en-US" sz="1200" dirty="0"/>
              <a:t>, e.g.</a:t>
            </a:r>
          </a:p>
          <a:p>
            <a:pPr lvl="3">
              <a:spcBef>
                <a:spcPts val="0"/>
              </a:spcBef>
            </a:pPr>
            <a:r>
              <a:rPr lang="en-US" sz="1000" dirty="0"/>
              <a:t>Country names, City names, street names, last names, first names, </a:t>
            </a:r>
            <a:r>
              <a:rPr lang="mr-IN" sz="1000" dirty="0"/>
              <a:t>…</a:t>
            </a:r>
            <a:endParaRPr lang="en-US" sz="1000" dirty="0"/>
          </a:p>
          <a:p>
            <a:pPr lvl="3">
              <a:spcBef>
                <a:spcPts val="0"/>
              </a:spcBef>
            </a:pPr>
            <a:r>
              <a:rPr lang="en-US" sz="1000" dirty="0"/>
              <a:t>Foreign keys in many-to-many associative entities.</a:t>
            </a:r>
          </a:p>
          <a:p>
            <a:pPr lvl="2">
              <a:spcBef>
                <a:spcPts val="0"/>
              </a:spcBef>
            </a:pPr>
            <a:r>
              <a:rPr lang="en-US" sz="1200" dirty="0"/>
              <a:t>DBMS storage management engine may detect the situation, and replace values with symbol lookups.</a:t>
            </a:r>
            <a:br>
              <a:rPr lang="en-US" sz="1200" dirty="0"/>
            </a:br>
            <a:endParaRPr lang="en-US" sz="1200" dirty="0"/>
          </a:p>
        </p:txBody>
      </p:sp>
    </p:spTree>
    <p:extLst>
      <p:ext uri="{BB962C8B-B14F-4D97-AF65-F5344CB8AC3E}">
        <p14:creationId xmlns:p14="http://schemas.microsoft.com/office/powerpoint/2010/main" val="2793418244"/>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983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92716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3107815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1285656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2057755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345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defTabSz="685800" eaLnBrk="0" hangingPunct="0"/>
            <a:r>
              <a:rPr kumimoji="1" lang="en-US" altLang="en-US" sz="1275" dirty="0">
                <a:solidFill>
                  <a:srgbClr val="000000"/>
                </a:solidFill>
                <a:latin typeface="Helvetica"/>
                <a:ea typeface="MS PGothic" panose="020B0600070205080204" pitchFamily="34" charset="-128"/>
                <a:cs typeface="ＭＳ Ｐゴシック" charset="0"/>
              </a:rPr>
              <a:t>In the early days, database applications were built directly on top of file systems, which leads to:</a:t>
            </a:r>
          </a:p>
        </p:txBody>
      </p:sp>
    </p:spTree>
    <p:extLst>
      <p:ext uri="{BB962C8B-B14F-4D97-AF65-F5344CB8AC3E}">
        <p14:creationId xmlns:p14="http://schemas.microsoft.com/office/powerpoint/2010/main" val="5368315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843502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11440574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3820847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308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724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1E0CDBBC-71C6-47C5-B89E-1BDF28D1865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Multitable Clustering File Organization</a:t>
            </a:r>
          </a:p>
        </p:txBody>
      </p:sp>
      <p:sp>
        <p:nvSpPr>
          <p:cNvPr id="98307" name="Rectangle 3">
            <a:extLst>
              <a:ext uri="{FF2B5EF4-FFF2-40B4-BE49-F238E27FC236}">
                <a16:creationId xmlns:a16="http://schemas.microsoft.com/office/drawing/2014/main" id="{C767BF78-D2D9-436C-985A-ECF7147D743E}"/>
              </a:ext>
            </a:extLst>
          </p:cNvPr>
          <p:cNvSpPr>
            <a:spLocks noChangeArrowheads="1"/>
          </p:cNvSpPr>
          <p:nvPr/>
        </p:nvSpPr>
        <p:spPr bwMode="auto">
          <a:xfrm>
            <a:off x="1794273" y="762000"/>
            <a:ext cx="50887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lang="en-US" altLang="en-US" sz="1350" dirty="0">
                <a:solidFill>
                  <a:srgbClr val="000000"/>
                </a:solidFill>
              </a:rPr>
              <a:t>Store several relations in one file using a </a:t>
            </a:r>
            <a:r>
              <a:rPr lang="en-US" altLang="en-US" sz="1350" b="1" dirty="0" err="1">
                <a:solidFill>
                  <a:srgbClr val="002060"/>
                </a:solidFill>
              </a:rPr>
              <a:t>multitable</a:t>
            </a:r>
            <a:r>
              <a:rPr lang="en-US" altLang="en-US" sz="1350" b="1" dirty="0">
                <a:solidFill>
                  <a:srgbClr val="002060"/>
                </a:solidFill>
              </a:rPr>
              <a:t> clustering </a:t>
            </a:r>
            <a:r>
              <a:rPr lang="en-US" altLang="en-US" sz="1350" dirty="0">
                <a:solidFill>
                  <a:srgbClr val="000000"/>
                </a:solidFill>
              </a:rPr>
              <a:t>file organization</a:t>
            </a:r>
          </a:p>
        </p:txBody>
      </p:sp>
      <p:sp>
        <p:nvSpPr>
          <p:cNvPr id="98311" name="Text Box 7">
            <a:extLst>
              <a:ext uri="{FF2B5EF4-FFF2-40B4-BE49-F238E27FC236}">
                <a16:creationId xmlns:a16="http://schemas.microsoft.com/office/drawing/2014/main" id="{A8C408CC-5E78-4F76-950F-93004534DCC4}"/>
              </a:ext>
            </a:extLst>
          </p:cNvPr>
          <p:cNvSpPr txBox="1">
            <a:spLocks noChangeArrowheads="1"/>
          </p:cNvSpPr>
          <p:nvPr/>
        </p:nvSpPr>
        <p:spPr bwMode="auto">
          <a:xfrm>
            <a:off x="2045494" y="1421606"/>
            <a:ext cx="10599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dirty="0">
                <a:solidFill>
                  <a:srgbClr val="000000"/>
                </a:solidFill>
              </a:rPr>
              <a:t>department</a:t>
            </a:r>
          </a:p>
        </p:txBody>
      </p:sp>
      <p:sp>
        <p:nvSpPr>
          <p:cNvPr id="98312" name="Text Box 8">
            <a:extLst>
              <a:ext uri="{FF2B5EF4-FFF2-40B4-BE49-F238E27FC236}">
                <a16:creationId xmlns:a16="http://schemas.microsoft.com/office/drawing/2014/main" id="{997D0B1D-B44C-4ECF-9498-1849597FB48A}"/>
              </a:ext>
            </a:extLst>
          </p:cNvPr>
          <p:cNvSpPr txBox="1">
            <a:spLocks noChangeArrowheads="1"/>
          </p:cNvSpPr>
          <p:nvPr/>
        </p:nvSpPr>
        <p:spPr bwMode="auto">
          <a:xfrm>
            <a:off x="2090738" y="2428875"/>
            <a:ext cx="896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a:solidFill>
                  <a:srgbClr val="000000"/>
                </a:solidFill>
              </a:rPr>
              <a:t>instructor</a:t>
            </a:r>
          </a:p>
        </p:txBody>
      </p:sp>
      <p:sp>
        <p:nvSpPr>
          <p:cNvPr id="98313" name="Text Box 9">
            <a:extLst>
              <a:ext uri="{FF2B5EF4-FFF2-40B4-BE49-F238E27FC236}">
                <a16:creationId xmlns:a16="http://schemas.microsoft.com/office/drawing/2014/main" id="{406E2E2B-92DC-4A3F-9645-D094BDCFAE67}"/>
              </a:ext>
            </a:extLst>
          </p:cNvPr>
          <p:cNvSpPr txBox="1">
            <a:spLocks noChangeArrowheads="1"/>
          </p:cNvSpPr>
          <p:nvPr/>
        </p:nvSpPr>
        <p:spPr bwMode="auto">
          <a:xfrm>
            <a:off x="1689498" y="3554016"/>
            <a:ext cx="171393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dirty="0" err="1">
                <a:solidFill>
                  <a:srgbClr val="000000"/>
                </a:solidFill>
              </a:rPr>
              <a:t>multitable</a:t>
            </a:r>
            <a:r>
              <a:rPr kumimoji="0" lang="en-US" altLang="en-US" sz="1350" dirty="0">
                <a:solidFill>
                  <a:srgbClr val="000000"/>
                </a:solidFill>
              </a:rPr>
              <a:t> clustering</a:t>
            </a:r>
          </a:p>
          <a:p>
            <a:pPr defTabSz="685800" eaLnBrk="0" hangingPunct="0">
              <a:spcBef>
                <a:spcPct val="0"/>
              </a:spcBef>
              <a:buClrTx/>
              <a:buSzTx/>
              <a:buNone/>
            </a:pPr>
            <a:r>
              <a:rPr kumimoji="0" lang="en-US" altLang="en-US" sz="1350" dirty="0">
                <a:solidFill>
                  <a:srgbClr val="000000"/>
                </a:solidFill>
              </a:rPr>
              <a:t>of</a:t>
            </a:r>
            <a:r>
              <a:rPr kumimoji="0" lang="en-US" altLang="en-US" sz="1350" i="1" dirty="0">
                <a:solidFill>
                  <a:srgbClr val="000000"/>
                </a:solidFill>
              </a:rPr>
              <a:t> department </a:t>
            </a:r>
            <a:r>
              <a:rPr kumimoji="0" lang="en-US" altLang="en-US" sz="1350" dirty="0">
                <a:solidFill>
                  <a:srgbClr val="000000"/>
                </a:solidFill>
              </a:rPr>
              <a:t>and</a:t>
            </a:r>
            <a:r>
              <a:rPr kumimoji="0" lang="en-US" altLang="en-US" sz="1350" i="1" dirty="0">
                <a:solidFill>
                  <a:srgbClr val="000000"/>
                </a:solidFill>
              </a:rPr>
              <a:t> </a:t>
            </a:r>
          </a:p>
          <a:p>
            <a:pPr defTabSz="685800" eaLnBrk="0" hangingPunct="0">
              <a:spcBef>
                <a:spcPct val="0"/>
              </a:spcBef>
              <a:buClrTx/>
              <a:buSzTx/>
              <a:buNone/>
            </a:pPr>
            <a:r>
              <a:rPr kumimoji="0" lang="en-US" altLang="en-US" sz="1350" i="1" dirty="0">
                <a:solidFill>
                  <a:srgbClr val="000000"/>
                </a:solidFill>
              </a:rPr>
              <a:t>instructor</a:t>
            </a:r>
          </a:p>
        </p:txBody>
      </p:sp>
      <p:pic>
        <p:nvPicPr>
          <p:cNvPr id="10" name="Graphic 9">
            <a:extLst>
              <a:ext uri="{FF2B5EF4-FFF2-40B4-BE49-F238E27FC236}">
                <a16:creationId xmlns:a16="http://schemas.microsoft.com/office/drawing/2014/main" id="{3FFF8798-6E6B-47E8-8BB9-C2576E506B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33413"/>
          <a:stretch/>
        </p:blipFill>
        <p:spPr>
          <a:xfrm>
            <a:off x="3480888" y="1110996"/>
            <a:ext cx="2537891" cy="942017"/>
          </a:xfrm>
          <a:prstGeom prst="rect">
            <a:avLst/>
          </a:prstGeom>
        </p:spPr>
      </p:pic>
      <p:pic>
        <p:nvPicPr>
          <p:cNvPr id="11" name="Graphic 10">
            <a:extLst>
              <a:ext uri="{FF2B5EF4-FFF2-40B4-BE49-F238E27FC236}">
                <a16:creationId xmlns:a16="http://schemas.microsoft.com/office/drawing/2014/main" id="{50C245B3-E503-4226-969D-8E82216262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949" y="2172689"/>
            <a:ext cx="2725392" cy="1062441"/>
          </a:xfrm>
          <a:prstGeom prst="rect">
            <a:avLst/>
          </a:prstGeom>
        </p:spPr>
      </p:pic>
      <p:pic>
        <p:nvPicPr>
          <p:cNvPr id="12" name="Graphic 11">
            <a:extLst>
              <a:ext uri="{FF2B5EF4-FFF2-40B4-BE49-F238E27FC236}">
                <a16:creationId xmlns:a16="http://schemas.microsoft.com/office/drawing/2014/main" id="{6804855E-3CEB-48E5-B9FA-BCC8F0829A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7589" y="3478793"/>
            <a:ext cx="3116895" cy="1258196"/>
          </a:xfrm>
          <a:prstGeom prst="rect">
            <a:avLst/>
          </a:prstGeom>
        </p:spPr>
      </p:pic>
    </p:spTree>
    <p:extLst>
      <p:ext uri="{BB962C8B-B14F-4D97-AF65-F5344CB8AC3E}">
        <p14:creationId xmlns:p14="http://schemas.microsoft.com/office/powerpoint/2010/main" val="1502173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2761E86C-52C6-4666-890C-618804EBC77A}"/>
              </a:ext>
            </a:extLst>
          </p:cNvPr>
          <p:cNvSpPr>
            <a:spLocks noGrp="1" noChangeArrowheads="1"/>
          </p:cNvSpPr>
          <p:nvPr>
            <p:ph type="title"/>
          </p:nvPr>
        </p:nvSpPr>
        <p:spPr>
          <a:xfrm>
            <a:off x="1847853" y="88106"/>
            <a:ext cx="6057900" cy="457200"/>
          </a:xfrm>
          <a:extLst>
            <a:ext uri="{909E8E84-426E-40dd-AFC4-6F175D3DCCD1}"/>
            <a:ext uri="{91240B29-F687-4f45-9708-019B960494DF}"/>
          </a:extLst>
        </p:spPr>
        <p:txBody>
          <a:bodyPr/>
          <a:lstStyle/>
          <a:p>
            <a:pPr>
              <a:defRPr/>
            </a:pPr>
            <a:r>
              <a:rPr lang="en-US" altLang="en-US" dirty="0">
                <a:effectLst>
                  <a:outerShdw blurRad="38100" dist="38100" dir="2700000" algn="tl">
                    <a:srgbClr val="C0C0C0"/>
                  </a:outerShdw>
                </a:effectLst>
              </a:rPr>
              <a:t>Multitable Clustering File Organization (cont.)</a:t>
            </a:r>
          </a:p>
        </p:txBody>
      </p:sp>
      <p:sp>
        <p:nvSpPr>
          <p:cNvPr id="100355" name="Rectangle 3">
            <a:extLst>
              <a:ext uri="{FF2B5EF4-FFF2-40B4-BE49-F238E27FC236}">
                <a16:creationId xmlns:a16="http://schemas.microsoft.com/office/drawing/2014/main" id="{5DE76852-4504-41F8-A327-27C6F05B7238}"/>
              </a:ext>
            </a:extLst>
          </p:cNvPr>
          <p:cNvSpPr>
            <a:spLocks noGrp="1" noChangeArrowheads="1"/>
          </p:cNvSpPr>
          <p:nvPr>
            <p:ph type="body" idx="1"/>
          </p:nvPr>
        </p:nvSpPr>
        <p:spPr>
          <a:xfrm>
            <a:off x="1719263" y="951310"/>
            <a:ext cx="5780485" cy="1712119"/>
          </a:xfrm>
        </p:spPr>
        <p:txBody>
          <a:bodyPr/>
          <a:lstStyle/>
          <a:p>
            <a:r>
              <a:rPr lang="en-US" altLang="en-US" dirty="0"/>
              <a:t>good for queries involving </a:t>
            </a:r>
            <a:r>
              <a:rPr lang="en-US" altLang="en-US" i="1" dirty="0"/>
              <a:t>department </a:t>
            </a:r>
            <a:r>
              <a:rPr lang="en-US" altLang="en-US" dirty="0"/>
              <a:t> </a:t>
            </a:r>
            <a:r>
              <a:rPr lang="en-IN" dirty="0"/>
              <a:t>⨝</a:t>
            </a:r>
            <a:r>
              <a:rPr lang="en-US" altLang="en-US" dirty="0"/>
              <a:t> </a:t>
            </a:r>
            <a:r>
              <a:rPr lang="en-US" altLang="en-US" i="1" dirty="0"/>
              <a:t>instructor</a:t>
            </a:r>
            <a:r>
              <a:rPr lang="en-US" altLang="en-US" dirty="0"/>
              <a:t>, and for queries involving one single department and its instructors</a:t>
            </a:r>
          </a:p>
          <a:p>
            <a:r>
              <a:rPr lang="en-US" altLang="en-US" dirty="0"/>
              <a:t>bad for queries involving only </a:t>
            </a:r>
            <a:r>
              <a:rPr lang="en-US" altLang="en-US" i="1" dirty="0"/>
              <a:t>department</a:t>
            </a:r>
          </a:p>
          <a:p>
            <a:r>
              <a:rPr lang="en-US" altLang="en-US" dirty="0"/>
              <a:t>results in variable size records</a:t>
            </a:r>
          </a:p>
          <a:p>
            <a:r>
              <a:rPr lang="en-US" altLang="en-US" dirty="0"/>
              <a:t>Can add pointer chains to link records of a particular relation</a:t>
            </a:r>
          </a:p>
        </p:txBody>
      </p:sp>
    </p:spTree>
    <p:extLst>
      <p:ext uri="{BB962C8B-B14F-4D97-AF65-F5344CB8AC3E}">
        <p14:creationId xmlns:p14="http://schemas.microsoft.com/office/powerpoint/2010/main" val="25894158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16134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The</a:t>
            </a:r>
            <a:r>
              <a:rPr kumimoji="0" lang="en-US" altLang="en-US" sz="1275" dirty="0">
                <a:solidFill>
                  <a:srgbClr val="000099"/>
                </a:solidFill>
              </a:rPr>
              <a:t> </a:t>
            </a:r>
            <a:r>
              <a:rPr kumimoji="0" lang="en-US" altLang="en-US" sz="1275" b="1" dirty="0">
                <a:solidFill>
                  <a:srgbClr val="002060"/>
                </a:solidFill>
              </a:rPr>
              <a:t>Data dictionary</a:t>
            </a:r>
            <a:r>
              <a:rPr kumimoji="0" lang="en-US" altLang="en-US" sz="1275" dirty="0">
                <a:solidFill>
                  <a:srgbClr val="002060"/>
                </a:solidFill>
              </a:rPr>
              <a:t> </a:t>
            </a:r>
            <a:r>
              <a:rPr kumimoji="0" lang="en-US" altLang="en-US" sz="1275" dirty="0">
                <a:solidFill>
                  <a:srgbClr val="000000"/>
                </a:solidFill>
              </a:rPr>
              <a:t>(also called </a:t>
            </a:r>
            <a:r>
              <a:rPr kumimoji="0" lang="en-US" altLang="en-US" sz="1275" b="1" dirty="0">
                <a:solidFill>
                  <a:srgbClr val="002060"/>
                </a:solidFill>
              </a:rPr>
              <a:t>system catalog</a:t>
            </a:r>
            <a:r>
              <a:rPr kumimoji="0" lang="en-US" altLang="en-US" sz="1275" dirty="0">
                <a:solidFill>
                  <a:srgbClr val="000000"/>
                </a:solidFill>
              </a:rPr>
              <a:t>) stores </a:t>
            </a:r>
            <a:r>
              <a:rPr kumimoji="0" lang="en-US" altLang="en-US" sz="1275" b="1" dirty="0">
                <a:solidFill>
                  <a:srgbClr val="002060"/>
                </a:solidFill>
              </a:rPr>
              <a:t>metadata</a:t>
            </a:r>
            <a:r>
              <a:rPr kumimoji="0" lang="en-US" altLang="en-US" sz="1275" dirty="0">
                <a:solidFill>
                  <a:srgbClr val="000000"/>
                </a:solidFill>
              </a:rPr>
              <a:t>; that is, data about data, such as</a:t>
            </a:r>
          </a:p>
        </p:txBody>
      </p:sp>
    </p:spTree>
    <p:extLst>
      <p:ext uri="{BB962C8B-B14F-4D97-AF65-F5344CB8AC3E}">
        <p14:creationId xmlns:p14="http://schemas.microsoft.com/office/powerpoint/2010/main" val="3984125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708687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00879" y="590550"/>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
        <p:nvSpPr>
          <p:cNvPr id="2" name="TextBox 1">
            <a:extLst>
              <a:ext uri="{FF2B5EF4-FFF2-40B4-BE49-F238E27FC236}">
                <a16:creationId xmlns:a16="http://schemas.microsoft.com/office/drawing/2014/main" id="{3E0F4C28-EA73-3549-A75D-9E9F0A19B0EA}"/>
              </a:ext>
            </a:extLst>
          </p:cNvPr>
          <p:cNvSpPr txBox="1"/>
          <p:nvPr/>
        </p:nvSpPr>
        <p:spPr>
          <a:xfrm>
            <a:off x="304800" y="4095750"/>
            <a:ext cx="8190832" cy="923330"/>
          </a:xfrm>
          <a:prstGeom prst="rect">
            <a:avLst/>
          </a:prstGeom>
          <a:noFill/>
        </p:spPr>
        <p:txBody>
          <a:bodyPr wrap="none" rtlCol="0">
            <a:spAutoFit/>
          </a:bodyPr>
          <a:lstStyle/>
          <a:p>
            <a:pPr algn="ctr"/>
            <a:r>
              <a:rPr lang="en-US" dirty="0"/>
              <a:t>In Module I, we explored how users interact with the (some) of the functions through</a:t>
            </a:r>
            <a:br>
              <a:rPr lang="en-US" dirty="0"/>
            </a:br>
            <a:r>
              <a:rPr lang="en-US" dirty="0"/>
              <a:t>DDL and DML. In this module, we will explore </a:t>
            </a:r>
            <a:r>
              <a:rPr lang="en-US" i="1" dirty="0"/>
              <a:t>how</a:t>
            </a:r>
            <a:r>
              <a:rPr lang="en-US" dirty="0"/>
              <a:t> DBMS implement the capabilities</a:t>
            </a:r>
            <a:br>
              <a:rPr lang="en-US" dirty="0"/>
            </a:br>
            <a:r>
              <a:rPr lang="en-US" dirty="0"/>
              <a:t>“under the covers.” </a:t>
            </a:r>
          </a:p>
        </p:txBody>
      </p:sp>
    </p:spTree>
    <p:extLst>
      <p:ext uri="{BB962C8B-B14F-4D97-AF65-F5344CB8AC3E}">
        <p14:creationId xmlns:p14="http://schemas.microsoft.com/office/powerpoint/2010/main" val="26094374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731497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527773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2736572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97EA2-3C95-4A58-AB93-7E3B52553A44}"/>
              </a:ext>
            </a:extLst>
          </p:cNvPr>
          <p:cNvSpPr>
            <a:spLocks noGrp="1"/>
          </p:cNvSpPr>
          <p:nvPr>
            <p:ph type="title"/>
          </p:nvPr>
        </p:nvSpPr>
        <p:spPr>
          <a:xfrm>
            <a:off x="1804991" y="75002"/>
            <a:ext cx="6057900" cy="514347"/>
          </a:xfrm>
        </p:spPr>
        <p:txBody>
          <a:bodyPr/>
          <a:lstStyle/>
          <a:p>
            <a:r>
              <a:rPr lang="en-IN" sz="1950" dirty="0"/>
              <a:t>Storage Organization in Main-Memory Databases</a:t>
            </a:r>
            <a:endParaRPr lang="en-IN" dirty="0"/>
          </a:p>
        </p:txBody>
      </p:sp>
      <p:sp>
        <p:nvSpPr>
          <p:cNvPr id="3" name="Content Placeholder 2">
            <a:extLst>
              <a:ext uri="{FF2B5EF4-FFF2-40B4-BE49-F238E27FC236}">
                <a16:creationId xmlns:a16="http://schemas.microsoft.com/office/drawing/2014/main" id="{0816F9F0-775D-4579-A597-103CBDD9A71F}"/>
              </a:ext>
            </a:extLst>
          </p:cNvPr>
          <p:cNvSpPr>
            <a:spLocks noGrp="1"/>
          </p:cNvSpPr>
          <p:nvPr>
            <p:ph idx="1"/>
          </p:nvPr>
        </p:nvSpPr>
        <p:spPr>
          <a:xfrm>
            <a:off x="1719263" y="925077"/>
            <a:ext cx="2852737" cy="3690593"/>
          </a:xfrm>
        </p:spPr>
        <p:txBody>
          <a:bodyPr/>
          <a:lstStyle/>
          <a:p>
            <a:r>
              <a:rPr lang="en-IN" dirty="0"/>
              <a:t>Can store records directly in memory without a buffer manager</a:t>
            </a:r>
          </a:p>
          <a:p>
            <a:r>
              <a:rPr lang="en-IN" dirty="0"/>
              <a:t>Column-oriented storage can be used in-memory for decision support applications</a:t>
            </a:r>
          </a:p>
          <a:p>
            <a:pPr lvl="1"/>
            <a:r>
              <a:rPr lang="en-IN" dirty="0"/>
              <a:t>Compression reduces memory requirement</a:t>
            </a:r>
          </a:p>
        </p:txBody>
      </p:sp>
      <p:pic>
        <p:nvPicPr>
          <p:cNvPr id="4" name="Graphic 3">
            <a:extLst>
              <a:ext uri="{FF2B5EF4-FFF2-40B4-BE49-F238E27FC236}">
                <a16:creationId xmlns:a16="http://schemas.microsoft.com/office/drawing/2014/main" id="{E8CA4233-73BE-4551-8FC7-EAE70BAF2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5616" y="996551"/>
            <a:ext cx="2311948" cy="3770940"/>
          </a:xfrm>
          <a:prstGeom prst="rect">
            <a:avLst/>
          </a:prstGeom>
        </p:spPr>
      </p:pic>
    </p:spTree>
    <p:extLst>
      <p:ext uri="{BB962C8B-B14F-4D97-AF65-F5344CB8AC3E}">
        <p14:creationId xmlns:p14="http://schemas.microsoft.com/office/powerpoint/2010/main" val="31969455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506805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75079500"/>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327311898"/>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16218479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2354604832"/>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45686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DBMS Subsystems</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263056" y="484118"/>
            <a:ext cx="4004144" cy="4163430"/>
          </a:xfrm>
          <a:prstGeom prst="rect">
            <a:avLst/>
          </a:prstGeom>
        </p:spPr>
      </p:pic>
      <p:pic>
        <p:nvPicPr>
          <p:cNvPr id="3" name="Picture 2">
            <a:extLst>
              <a:ext uri="{FF2B5EF4-FFF2-40B4-BE49-F238E27FC236}">
                <a16:creationId xmlns:a16="http://schemas.microsoft.com/office/drawing/2014/main" id="{FB2ED3CB-74E3-A948-A949-724447189591}"/>
              </a:ext>
            </a:extLst>
          </p:cNvPr>
          <p:cNvPicPr>
            <a:picLocks noChangeAspect="1"/>
          </p:cNvPicPr>
          <p:nvPr/>
        </p:nvPicPr>
        <p:blipFill>
          <a:blip r:embed="rId5"/>
          <a:stretch>
            <a:fillRect/>
          </a:stretch>
        </p:blipFill>
        <p:spPr>
          <a:xfrm>
            <a:off x="4261237" y="45642"/>
            <a:ext cx="4295441" cy="4624085"/>
          </a:xfrm>
          <a:prstGeom prst="rect">
            <a:avLst/>
          </a:prstGeom>
        </p:spPr>
      </p:pic>
    </p:spTree>
    <p:extLst>
      <p:ext uri="{BB962C8B-B14F-4D97-AF65-F5344CB8AC3E}">
        <p14:creationId xmlns:p14="http://schemas.microsoft.com/office/powerpoint/2010/main" val="256231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3864602572"/>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2019915888"/>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2799717063"/>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4190220495"/>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Indexesres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(F18):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8: Disks, I/O, Indexes</a:t>
            </a:r>
          </a:p>
        </p:txBody>
      </p:sp>
    </p:spTree>
    <p:extLst>
      <p:ext uri="{BB962C8B-B14F-4D97-AF65-F5344CB8AC3E}">
        <p14:creationId xmlns:p14="http://schemas.microsoft.com/office/powerpoint/2010/main" val="25694600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a:extLst>
              <a:ext uri="{FF2B5EF4-FFF2-40B4-BE49-F238E27FC236}">
                <a16:creationId xmlns:a16="http://schemas.microsoft.com/office/drawing/2014/main" id="{0CF0364C-58B4-4A6A-9B92-073801C0C1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9F57DD97-E2B1-42A4-90D4-BD88E0EEBBDD}"/>
              </a:ext>
            </a:extLst>
          </p:cNvPr>
          <p:cNvSpPr>
            <a:spLocks noGrp="1" noChangeArrowheads="1"/>
          </p:cNvSpPr>
          <p:nvPr>
            <p:ph type="body" idx="1"/>
          </p:nvPr>
        </p:nvSpPr>
        <p:spPr>
          <a:xfrm>
            <a:off x="1775535" y="918621"/>
            <a:ext cx="5861134" cy="2896144"/>
          </a:xfrm>
        </p:spPr>
        <p:txBody>
          <a:bodyPr/>
          <a:lstStyle/>
          <a:p>
            <a:r>
              <a:rPr lang="en-US" altLang="en-US" dirty="0"/>
              <a:t>Basic Concepts</a:t>
            </a:r>
          </a:p>
          <a:p>
            <a:r>
              <a:rPr lang="en-US" altLang="en-US" dirty="0"/>
              <a:t>Ordered Indices </a:t>
            </a:r>
          </a:p>
          <a:p>
            <a:r>
              <a:rPr lang="en-US" altLang="en-US" dirty="0"/>
              <a:t>B</a:t>
            </a:r>
            <a:r>
              <a:rPr lang="en-US" altLang="en-US" baseline="30000" dirty="0"/>
              <a:t>+</a:t>
            </a:r>
            <a:r>
              <a:rPr lang="en-US" altLang="en-US" dirty="0"/>
              <a:t>-Tree Index Files</a:t>
            </a:r>
          </a:p>
          <a:p>
            <a:r>
              <a:rPr lang="en-US" altLang="en-US" dirty="0"/>
              <a:t>B-Tree Index Files</a:t>
            </a:r>
          </a:p>
          <a:p>
            <a:r>
              <a:rPr lang="en-US" altLang="en-US" dirty="0"/>
              <a:t>Hashing</a:t>
            </a:r>
          </a:p>
          <a:p>
            <a:r>
              <a:rPr lang="en-US" altLang="en-US" dirty="0"/>
              <a:t>Write-optimized indices </a:t>
            </a:r>
          </a:p>
          <a:p>
            <a:r>
              <a:rPr lang="en-US" altLang="en-US" dirty="0" err="1"/>
              <a:t>Spatio</a:t>
            </a:r>
            <a:r>
              <a:rPr lang="en-US" altLang="en-US" dirty="0"/>
              <a:t>-Temporal Indexing</a:t>
            </a:r>
          </a:p>
        </p:txBody>
      </p:sp>
    </p:spTree>
    <p:extLst>
      <p:ext uri="{BB962C8B-B14F-4D97-AF65-F5344CB8AC3E}">
        <p14:creationId xmlns:p14="http://schemas.microsoft.com/office/powerpoint/2010/main" val="15539693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47225" y="2136169"/>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a:solidFill>
                  <a:srgbClr val="000000"/>
                </a:solidFill>
              </a:rPr>
              <a:t>pointer</a:t>
            </a:r>
          </a:p>
        </p:txBody>
      </p:sp>
    </p:spTree>
    <p:extLst>
      <p:ext uri="{BB962C8B-B14F-4D97-AF65-F5344CB8AC3E}">
        <p14:creationId xmlns:p14="http://schemas.microsoft.com/office/powerpoint/2010/main" val="24714010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a:extLst>
              <a:ext uri="{FF2B5EF4-FFF2-40B4-BE49-F238E27FC236}">
                <a16:creationId xmlns:a16="http://schemas.microsoft.com/office/drawing/2014/main" id="{E63D3C7E-96EA-4A31-B122-60E5F49F34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Evaluation Metrics</a:t>
            </a:r>
          </a:p>
        </p:txBody>
      </p:sp>
      <p:sp>
        <p:nvSpPr>
          <p:cNvPr id="11267" name="Rectangle 3">
            <a:extLst>
              <a:ext uri="{FF2B5EF4-FFF2-40B4-BE49-F238E27FC236}">
                <a16:creationId xmlns:a16="http://schemas.microsoft.com/office/drawing/2014/main" id="{C7764C8B-2890-4967-BE1D-831825A2EAC1}"/>
              </a:ext>
            </a:extLst>
          </p:cNvPr>
          <p:cNvSpPr>
            <a:spLocks noGrp="1" noChangeArrowheads="1"/>
          </p:cNvSpPr>
          <p:nvPr>
            <p:ph type="body" idx="1"/>
          </p:nvPr>
        </p:nvSpPr>
        <p:spPr>
          <a:xfrm>
            <a:off x="1768876" y="929337"/>
            <a:ext cx="5760177" cy="3421210"/>
          </a:xfrm>
        </p:spPr>
        <p:txBody>
          <a:bodyPr/>
          <a:lstStyle/>
          <a:p>
            <a:r>
              <a:rPr lang="en-US" altLang="en-US" dirty="0"/>
              <a:t>Access types supported efficiently.  E.g., </a:t>
            </a:r>
          </a:p>
          <a:p>
            <a:pPr lvl="1"/>
            <a:r>
              <a:rPr lang="en-US" altLang="en-US" dirty="0"/>
              <a:t>Records with a specified value in the attribute</a:t>
            </a:r>
          </a:p>
          <a:p>
            <a:pPr lvl="1"/>
            <a:r>
              <a:rPr lang="en-US" altLang="en-US" dirty="0"/>
              <a:t>Records with an attribute value falling in a specified range of values.</a:t>
            </a:r>
          </a:p>
          <a:p>
            <a:r>
              <a:rPr lang="en-US" altLang="en-US" dirty="0"/>
              <a:t>Access time</a:t>
            </a:r>
          </a:p>
          <a:p>
            <a:r>
              <a:rPr lang="en-US" altLang="en-US" dirty="0"/>
              <a:t>Insertion time</a:t>
            </a:r>
          </a:p>
          <a:p>
            <a:r>
              <a:rPr lang="en-US" altLang="en-US" dirty="0"/>
              <a:t>Deletion time</a:t>
            </a:r>
          </a:p>
          <a:p>
            <a:r>
              <a:rPr lang="en-US" altLang="en-US" dirty="0"/>
              <a:t>Space overhead</a:t>
            </a:r>
          </a:p>
        </p:txBody>
      </p:sp>
    </p:spTree>
    <p:extLst>
      <p:ext uri="{BB962C8B-B14F-4D97-AF65-F5344CB8AC3E}">
        <p14:creationId xmlns:p14="http://schemas.microsoft.com/office/powerpoint/2010/main" val="512702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334721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39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microsoft.com/sharepoint/v3/field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6622</TotalTime>
  <Words>15191</Words>
  <Application>Microsoft Macintosh PowerPoint</Application>
  <PresentationFormat>On-screen Show (16:9)</PresentationFormat>
  <Paragraphs>1524</Paragraphs>
  <Slides>177</Slides>
  <Notes>114</Notes>
  <HiddenSlides>7</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177</vt:i4>
      </vt:variant>
    </vt:vector>
  </HeadingPairs>
  <TitlesOfParts>
    <vt:vector size="196" baseType="lpstr">
      <vt:lpstr>-apple-system</vt:lpstr>
      <vt:lpstr>Amazon Ember</vt:lpstr>
      <vt:lpstr>Arial</vt:lpstr>
      <vt:lpstr>Calibri</vt:lpstr>
      <vt:lpstr>Century Schoolbook</vt:lpstr>
      <vt:lpstr>Georgia</vt:lpstr>
      <vt:lpstr>Helvetica</vt:lpstr>
      <vt:lpstr>Monotype Sorts</vt:lpstr>
      <vt:lpstr>Museo Sans For Dell</vt:lpstr>
      <vt:lpstr>Times New Roman</vt:lpstr>
      <vt:lpstr>Transport MT</vt:lpstr>
      <vt:lpstr>Webdings</vt:lpstr>
      <vt:lpstr>Wingdings</vt:lpstr>
      <vt:lpstr>Office Theme</vt:lpstr>
      <vt:lpstr>2_db-5-grey</vt:lpstr>
      <vt:lpstr>3_db-5-grey</vt:lpstr>
      <vt:lpstr>4_db-5-grey</vt:lpstr>
      <vt:lpstr>5_db-5-grey</vt:lpstr>
      <vt:lpstr>Equation</vt:lpstr>
      <vt:lpstr>PowerPoint Presentation</vt:lpstr>
      <vt:lpstr>PowerPoint Presentation</vt:lpstr>
      <vt:lpstr>PowerPoint Presentation</vt:lpstr>
      <vt:lpstr>PowerPoint Presentation</vt:lpstr>
      <vt:lpstr>PowerPoint Presentation</vt:lpstr>
      <vt:lpstr>PowerPoint Presentation</vt:lpstr>
      <vt:lpstr>Purpose of Database Systems</vt:lpstr>
      <vt:lpstr>Purpose of Database Systems (Cont.)</vt:lpstr>
      <vt:lpstr>PowerPoint Presentation</vt:lpstr>
      <vt:lpstr>PowerPoint Presentation</vt:lpstr>
      <vt:lpstr>PowerPoint Presentation</vt:lpstr>
      <vt:lpstr>PowerPoint Presentation</vt:lpstr>
      <vt:lpstr>Classification of Physical Storage Media</vt:lpstr>
      <vt:lpstr>Storage Hierarchy</vt:lpstr>
      <vt:lpstr>PowerPoint Presentation</vt:lpstr>
      <vt:lpstr>PowerPoint Presentation</vt:lpstr>
      <vt:lpstr>Storage Hierarchy (Cont.)</vt:lpstr>
      <vt:lpstr>Storage Interfaces</vt:lpstr>
      <vt:lpstr>Magnetic Hard Disk Mechanism</vt:lpstr>
      <vt:lpstr>PowerPoint Presentation</vt:lpstr>
      <vt:lpstr>Disk Configuration</vt:lpstr>
      <vt:lpstr>PowerPoint Presentation</vt:lpstr>
      <vt:lpstr>I/O Architecture</vt:lpstr>
      <vt:lpstr>Magnetic Disks</vt:lpstr>
      <vt:lpstr>Magnetic Disks (Cont.)</vt:lpstr>
      <vt:lpstr>Performance Measures of Disks</vt:lpstr>
      <vt:lpstr>Performance Measures (Cont.)</vt:lpstr>
      <vt:lpstr>Performance Measures (Cont.)</vt:lpstr>
      <vt:lpstr>Flash Storage</vt:lpstr>
      <vt:lpstr>Flash Storage (Cont.)</vt:lpstr>
      <vt:lpstr>SSD Performance Metrics</vt:lpstr>
      <vt:lpstr>Storage Class Memory</vt:lpstr>
      <vt:lpstr>PowerPoint Presentation</vt:lpstr>
      <vt:lpstr>RAID (https://en.wikipedia.org/wiki/RAID)</vt:lpstr>
      <vt:lpstr>RAID-0 and RAID-1</vt:lpstr>
      <vt:lpstr>Mixed RAID Modes</vt:lpstr>
      <vt:lpstr>RAID-5</vt:lpstr>
      <vt:lpstr>Very Simple Parity Example</vt:lpstr>
      <vt:lpstr>RAID</vt:lpstr>
      <vt:lpstr>Improvement of Reliability via Redundancy</vt:lpstr>
      <vt:lpstr>Improvement in Performance via Parallelism</vt:lpstr>
      <vt:lpstr>RAID Levels</vt:lpstr>
      <vt:lpstr>RAID Levels (Cont.)</vt:lpstr>
      <vt:lpstr>RAID Levels (Cont.)</vt:lpstr>
      <vt:lpstr>RAID Levels (Cont.)</vt:lpstr>
      <vt:lpstr>RAID Levels (Cont.)</vt:lpstr>
      <vt:lpstr>Choice of RAID Level</vt:lpstr>
      <vt:lpstr>Choice of RAID Level (Cont.)</vt:lpstr>
      <vt:lpstr>Hardware Issues</vt:lpstr>
      <vt:lpstr>Hardware Issues (Cont.)</vt:lpstr>
      <vt:lpstr>Optimization of Disk-Block Access</vt:lpstr>
      <vt:lpstr>Optimization of Disk-Block Access</vt:lpstr>
      <vt:lpstr>Disk Scheduling</vt:lpstr>
      <vt:lpstr>Data Access Patterns</vt:lpstr>
      <vt:lpstr>Logical Block Addressing (https://gerardnico.com/wiki/data_storage/lba)</vt:lpstr>
      <vt:lpstr>Another View  (http://www.c-jump.com/CIS24/Slides/DiskDrives/D01_0150_chs_vs_lba.htm)</vt:lpstr>
      <vt:lpstr>PowerPoint Presentation</vt:lpstr>
      <vt:lpstr>File Organization</vt:lpstr>
      <vt:lpstr>Terminology</vt:lpstr>
      <vt:lpstr>Fixed Length Record</vt:lpstr>
      <vt:lpstr>Hypothetical Explanations</vt:lpstr>
      <vt:lpstr>Hypothetical Explanations</vt:lpstr>
      <vt:lpstr>Hypothetical Explanation</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Multitable Clustering File Organization</vt:lpstr>
      <vt:lpstr>Multitable Clustering File Organization (cont.)</vt:lpstr>
      <vt:lpstr>Partitioning</vt:lpstr>
      <vt:lpstr>Data Dictionary Storage</vt:lpstr>
      <vt:lpstr>Relational Representation of System Metadata</vt:lpstr>
      <vt:lpstr>Column-Oriented Storage</vt:lpstr>
      <vt:lpstr>Columnar Representation</vt:lpstr>
      <vt:lpstr>Columnar File Representation</vt:lpstr>
      <vt:lpstr>Storage Organization in Main-Memory Databases</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Outline</vt:lpstr>
      <vt:lpstr>Basic Concepts</vt:lpstr>
      <vt:lpstr>Index Evaluation Metrics</vt:lpstr>
      <vt:lpstr>Ordered Indices</vt:lpstr>
      <vt:lpstr>Dense Index Files</vt:lpstr>
      <vt:lpstr>Dense Index Files (Cont.)</vt:lpstr>
      <vt:lpstr>Sparse Index Files</vt:lpstr>
      <vt:lpstr>Sparse Index Files (Cont.)</vt:lpstr>
      <vt:lpstr>Secondary Indices Example</vt:lpstr>
      <vt:lpstr>Clustering vs Nonclustering Indices</vt:lpstr>
      <vt:lpstr>Multilevel Index</vt:lpstr>
      <vt:lpstr>Multilevel Index (Cont.)</vt:lpstr>
      <vt:lpstr>Index Update:  Deletion</vt:lpstr>
      <vt:lpstr>Index Update:  Insertion</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Queries on B+-Trees</vt:lpstr>
      <vt:lpstr>Queries on B+-Trees (Cont.)</vt:lpstr>
      <vt:lpstr>Queries on B+-Trees (Cont.)</vt:lpstr>
      <vt:lpstr>Non-Unique Keys</vt:lpstr>
      <vt:lpstr>Updates on B+-Trees:  Insertion</vt:lpstr>
      <vt:lpstr>Updates on B+-Trees:  Insertion (Cont.)</vt:lpstr>
      <vt:lpstr>B+-Tree  Insertion</vt:lpstr>
      <vt:lpstr>B+-Tree  Insertion</vt:lpstr>
      <vt:lpstr>Insertion in B+-Trees (Cont.)</vt:lpstr>
      <vt:lpstr>Examples of B+-Tree Deletion</vt:lpstr>
      <vt:lpstr>Examples of B+-Tree Deletion (Cont.)</vt:lpstr>
      <vt:lpstr>Example of B+-tree Deletion (Cont.)</vt:lpstr>
      <vt:lpstr>Updates on B+-Trees: Deletion</vt:lpstr>
      <vt:lpstr>Updates on B+-Trees:  Deletion</vt:lpstr>
      <vt:lpstr>Complexity of Updates</vt:lpstr>
      <vt:lpstr>Non-Unique Search Keys</vt:lpstr>
      <vt:lpstr>B+-Tree File Organization</vt:lpstr>
      <vt:lpstr>B+-Tree File Organization (Cont.)</vt:lpstr>
      <vt:lpstr>Other Issues in Indexing</vt:lpstr>
      <vt:lpstr>Indexing Strings</vt:lpstr>
      <vt:lpstr>Bulk Loading and Bottom-Up Build</vt:lpstr>
      <vt:lpstr>B-Tree Index Files</vt:lpstr>
      <vt:lpstr>B-Tree Index Files (Cont.)</vt:lpstr>
      <vt:lpstr>B-Tree Index File Example</vt:lpstr>
      <vt:lpstr>Indexing on Flash</vt:lpstr>
      <vt:lpstr>Indexing in Main Memory</vt:lpstr>
      <vt:lpstr>PowerPoint Presentation</vt:lpstr>
      <vt:lpstr>Static Hashing</vt:lpstr>
      <vt:lpstr>Handling of Bucket Overflows</vt:lpstr>
      <vt:lpstr>Handling of Bucket Overflows (Cont.)</vt:lpstr>
      <vt:lpstr>Example of Hash File Organization</vt:lpstr>
      <vt:lpstr>Example of Hash File Organization </vt:lpstr>
      <vt:lpstr>Deficiencies of Static Hashing</vt:lpstr>
      <vt:lpstr>Dynamic Hashing</vt:lpstr>
      <vt:lpstr>Comparison of Ordered Indexing and Hashing</vt:lpstr>
      <vt:lpstr>Multiple-Key Access</vt:lpstr>
      <vt:lpstr>Indices on Multiple Keys</vt:lpstr>
      <vt:lpstr>Indices on Multiple Attributes</vt:lpstr>
      <vt:lpstr>Other Features</vt:lpstr>
      <vt:lpstr>Creation of Indices</vt:lpstr>
      <vt:lpstr>Index Definition in SQL</vt:lpstr>
      <vt:lpstr>Write Optimized Indices</vt:lpstr>
      <vt:lpstr>Log Structured Merge (LSM) Tree</vt:lpstr>
      <vt:lpstr>LSM Tree (Cont.)</vt:lpstr>
      <vt:lpstr>LSM Trees (Cont.)</vt:lpstr>
      <vt:lpstr>Buffer Tree</vt:lpstr>
      <vt:lpstr>Bitmap Indices</vt:lpstr>
      <vt:lpstr>Bitmap Indices (Cont.)</vt:lpstr>
      <vt:lpstr>Bitmap Indices (Cont.)</vt:lpstr>
      <vt:lpstr>Bitmap Indices (Cont.)</vt:lpstr>
      <vt:lpstr>Efficient Implementation of Bitmap Operations</vt:lpstr>
      <vt:lpstr>PowerPoint Presentation</vt:lpstr>
      <vt:lpstr>Spatial Data</vt:lpstr>
      <vt:lpstr>Indexing of Spatial Data</vt:lpstr>
      <vt:lpstr>Division of Space by Quadtrees</vt:lpstr>
      <vt:lpstr>R-Trees</vt:lpstr>
      <vt:lpstr>Example R-Tree</vt:lpstr>
      <vt:lpstr>Search in R-Trees</vt:lpstr>
      <vt:lpstr>Indexing Temporal Data</vt:lpstr>
      <vt:lpstr>Indexing Temporal Data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256</cp:revision>
  <dcterms:created xsi:type="dcterms:W3CDTF">2010-04-12T23:12:02Z</dcterms:created>
  <dcterms:modified xsi:type="dcterms:W3CDTF">2020-03-13T11:28:27Z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